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024" autoAdjust="0"/>
    <p:restoredTop sz="72517" autoAdjust="0"/>
  </p:normalViewPr>
  <p:slideViewPr>
    <p:cSldViewPr snapToGrid="0" snapToObjects="1">
      <p:cViewPr varScale="1">
        <p:scale>
          <a:sx n="79" d="100"/>
          <a:sy n="79" d="100"/>
        </p:scale>
        <p:origin x="-246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Kërkesa për kontroll dhe sekuestrim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Kërkesë zyrtare e NJN-së?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Kërkesë joformale e NJN-së?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Nuk është kërkesë e NJN-së fare?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300" b="1" dirty="0"/>
            <a:t>NCB-të (Byrotë Kombëtare) të Interpol-it mund të përdoren për të kërkuar urgjentisht ruajtjen e të dhënave kompjuterike ose ruajtjen e të dhënave të trafikut ose ndonjë lloj mase në mënyrë që të merren ose të ruhen provat: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E vërtetë?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E pavërtetë?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Varet nga kërkesa?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800" b="1"/>
            <a:t>Neni 35 i Konventës së "Budapestit" përcakton që Pika e Kontaktit 24/7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E detyrueshme?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Jo e detyrueshme?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Varet nga vendi?</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sq-AL"/>
            <a:t>Kushtet ligjore</a:t>
          </a:r>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sq-AL"/>
            <a:t>Menaxhimi i procesit</a:t>
          </a:r>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sq-AL"/>
            <a:t>Cilësia e kërkesave të NJN-së</a:t>
          </a:r>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sq-AL"/>
            <a:t>Komunikimi efikas</a:t>
          </a:r>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t>
        <a:bodyPr/>
        <a:lstStyle/>
        <a:p>
          <a:endParaRPr lang="en-US"/>
        </a:p>
      </dgm:t>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t>
        <a:bodyPr/>
        <a:lstStyle/>
        <a:p>
          <a:endParaRPr lang="en-US"/>
        </a:p>
      </dgm:t>
    </dgm:pt>
    <dgm:pt modelId="{FCE64C5B-0EA0-43EA-B016-A5E951F352CB}" type="pres">
      <dgm:prSet presAssocID="{2FE1F642-0C6E-4205-AD7C-67CA6BB38B0B}" presName="parentText" presStyleLbl="node1" presStyleIdx="0" presStyleCnt="4">
        <dgm:presLayoutVars>
          <dgm:chMax val="0"/>
          <dgm:bulletEnabled val="1"/>
        </dgm:presLayoutVars>
      </dgm:prSet>
      <dgm:spPr/>
      <dgm:t>
        <a:bodyPr/>
        <a:lstStyle/>
        <a:p>
          <a:endParaRPr lang="en-US"/>
        </a:p>
      </dgm:t>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t>
        <a:bodyPr/>
        <a:lstStyle/>
        <a:p>
          <a:endParaRPr lang="en-US"/>
        </a:p>
      </dgm:t>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t>
        <a:bodyPr/>
        <a:lstStyle/>
        <a:p>
          <a:endParaRPr lang="en-US"/>
        </a:p>
      </dgm:t>
    </dgm:pt>
    <dgm:pt modelId="{4FD3F7CA-9526-4F9E-9536-140E599D34C3}" type="pres">
      <dgm:prSet presAssocID="{A36F1668-8EA2-4053-B684-1F64D200D64B}" presName="parentText" presStyleLbl="node1" presStyleIdx="1" presStyleCnt="4">
        <dgm:presLayoutVars>
          <dgm:chMax val="0"/>
          <dgm:bulletEnabled val="1"/>
        </dgm:presLayoutVars>
      </dgm:prSet>
      <dgm:spPr/>
      <dgm:t>
        <a:bodyPr/>
        <a:lstStyle/>
        <a:p>
          <a:endParaRPr lang="en-US"/>
        </a:p>
      </dgm:t>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t>
        <a:bodyPr/>
        <a:lstStyle/>
        <a:p>
          <a:endParaRPr lang="en-US"/>
        </a:p>
      </dgm:t>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t>
        <a:bodyPr/>
        <a:lstStyle/>
        <a:p>
          <a:endParaRPr lang="en-US"/>
        </a:p>
      </dgm:t>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t>
        <a:bodyPr/>
        <a:lstStyle/>
        <a:p>
          <a:endParaRPr lang="en-US"/>
        </a:p>
      </dgm:t>
    </dgm:pt>
    <dgm:pt modelId="{98D98C1A-02EE-419C-9B39-FE78643702F8}" type="pres">
      <dgm:prSet presAssocID="{B5A269F8-80F8-4B90-872B-3BD2F341E378}" presName="parentText" presStyleLbl="node1" presStyleIdx="3" presStyleCnt="4">
        <dgm:presLayoutVars>
          <dgm:chMax val="0"/>
          <dgm:bulletEnabled val="1"/>
        </dgm:presLayoutVars>
      </dgm:prSet>
      <dgm:spPr/>
      <dgm:t>
        <a:bodyPr/>
        <a:lstStyle/>
        <a:p>
          <a:endParaRPr lang="en-US"/>
        </a:p>
      </dgm:t>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51099DD7-372A-4759-81F7-56A233F3CE0D}" srcId="{157E43D0-77A2-40E7-A223-4169AD453B55}" destId="{B5A269F8-80F8-4B90-872B-3BD2F341E378}" srcOrd="3" destOrd="0" parTransId="{CA9EA41A-F321-40C4-9AC0-BB8CD35AD1B6}" sibTransId="{08D9D38B-D626-43DF-B851-6DCD4075095F}"/>
    <dgm:cxn modelId="{CCE26A8C-B2F0-4E8D-A319-54681EB96B5C}" srcId="{2FE1F642-0C6E-4205-AD7C-67CA6BB38B0B}" destId="{A9CD66FB-28F4-49A6-8465-C6771ED434A4}" srcOrd="0" destOrd="0" parTransId="{86F730BD-753B-4A55-BE2A-6AC7FB7B8EE1}" sibTransId="{1AF4652A-83D5-4C64-AF68-492F6950747F}"/>
    <dgm:cxn modelId="{EF82B91A-8D79-42E8-AC59-422B7F1F5D2D}" type="presOf" srcId="{B5A269F8-80F8-4B90-872B-3BD2F341E378}" destId="{98D98C1A-02EE-419C-9B39-FE78643702F8}" srcOrd="1" destOrd="0" presId="urn:microsoft.com/office/officeart/2005/8/layout/list1"/>
    <dgm:cxn modelId="{908622A5-962F-48DA-8CD5-FCE9318C47A0}" srcId="{157E43D0-77A2-40E7-A223-4169AD453B55}" destId="{A9757093-6C05-4932-89BA-754F377470D6}" srcOrd="2" destOrd="0" parTransId="{AA82A31F-EB8D-45C5-9FCB-72CC7A5D7A5D}" sibTransId="{9CC1F5A4-14F0-4AE6-A9DA-8D8840D4B519}"/>
    <dgm:cxn modelId="{0DAEAEB8-E395-4A96-A4EE-FB1A84D3146A}" type="presOf" srcId="{2FE1F642-0C6E-4205-AD7C-67CA6BB38B0B}" destId="{FCE64C5B-0EA0-43EA-B016-A5E951F352CB}" srcOrd="1"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DA494702-E412-4610-90CF-EFD8889AFDEA}" type="presOf" srcId="{A36F1668-8EA2-4053-B684-1F64D200D64B}" destId="{58005AD2-BC44-45FE-A34B-8B20C25EE503}" srcOrd="0"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849975B3-58B3-465C-A3A3-0A733FF8925E}" type="presOf" srcId="{A36F1668-8EA2-4053-B684-1F64D200D64B}" destId="{4FD3F7CA-9526-4F9E-9536-140E599D34C3}" srcOrd="1" destOrd="0" presId="urn:microsoft.com/office/officeart/2005/8/layout/list1"/>
    <dgm:cxn modelId="{A3FF7EDD-D1EF-4605-B157-B2575B3D72EC}" type="presOf" srcId="{A9757093-6C05-4932-89BA-754F377470D6}" destId="{366D63BD-F2ED-4506-9D2F-D5384F8C77A6}"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813CF3A2-827E-42AB-AF3A-895D40B9EC9F}" srcId="{157E43D0-77A2-40E7-A223-4169AD453B55}" destId="{2FE1F642-0C6E-4205-AD7C-67CA6BB38B0B}" srcOrd="0" destOrd="0" parTransId="{1DA22640-6A6E-4CF2-854C-552A2E027ED3}" sibTransId="{E6DB1B21-C57B-4916-B73C-871A506B4769}"/>
    <dgm:cxn modelId="{8D320691-0D01-453F-933F-BBC334D302D8}" type="presOf" srcId="{B5A269F8-80F8-4B90-872B-3BD2F341E378}" destId="{62EC09E6-2A91-441B-8135-E06C746CC769}"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agenda. Delegates should have a copy of it in their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55970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Each of member countries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Many crimes today have an international aspect, especially cybercrimes, that are driven by organized crime groups. When a crime goes beyond their national jurisdiction, a country needs international support to solve it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NCBs are at the heart of INTERPOL. They seek the information needed from other NCBs to help investigate crime or criminals in their own country, and they share criminal data and intelligence to assist another country.</a:t>
            </a:r>
          </a:p>
          <a:p>
            <a:pPr algn="just"/>
            <a:endParaRPr lang="en-GB" dirty="0"/>
          </a:p>
          <a:p>
            <a:pPr algn="just"/>
            <a:r>
              <a:rPr lang="en-GB" dirty="0"/>
              <a:t>As part of their role in global investigations, NCBs work with:</a:t>
            </a:r>
          </a:p>
          <a:p>
            <a:pPr algn="just">
              <a:buFont typeface="Arial" panose="020B0604020202020204" pitchFamily="34" charset="0"/>
              <a:buChar char="•"/>
            </a:pPr>
            <a:r>
              <a:rPr lang="en-GB" dirty="0"/>
              <a:t> Law enforcement agencies in their own country</a:t>
            </a:r>
          </a:p>
          <a:p>
            <a:pPr algn="just">
              <a:buFont typeface="Arial" panose="020B0604020202020204" pitchFamily="34" charset="0"/>
              <a:buChar char="•"/>
            </a:pPr>
            <a:r>
              <a:rPr lang="en-GB" dirty="0"/>
              <a:t> Other NCBs and Sub-Bureaus around the world</a:t>
            </a:r>
          </a:p>
          <a:p>
            <a:pPr algn="just">
              <a:buFont typeface="Arial" panose="020B0604020202020204" pitchFamily="34" charset="0"/>
              <a:buChar char="•"/>
            </a:pPr>
            <a:r>
              <a:rPr lang="en-GB" dirty="0"/>
              <a:t> The General Secretariat’s offices worldwide</a:t>
            </a:r>
          </a:p>
          <a:p>
            <a:pPr algn="just">
              <a:buFont typeface="Arial" panose="020B0604020202020204" pitchFamily="34" charset="0"/>
              <a:buChar char="•"/>
            </a:pPr>
            <a:endParaRPr lang="en-GB" dirty="0"/>
          </a:p>
          <a:p>
            <a:pPr algn="just"/>
            <a:r>
              <a:rPr lang="en-GB" dirty="0">
                <a:effectLst/>
              </a:rPr>
              <a:t>NCBs can also develop training programmes for their national police to raise awareness on INTERPOL’s activities, services and databases</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39747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NCBs contribute national crime data to our global databases, in accordance with their respective national laws. This ensures that accurate data is in the right place at the right time to allow police to identify a trend, prevent a crime, or arrest a criminal. For example, our Red Notices alert police in all countries to wanted persons.</a:t>
            </a:r>
          </a:p>
          <a:p>
            <a:pPr algn="just"/>
            <a:endParaRPr lang="en-GB" dirty="0"/>
          </a:p>
          <a:p>
            <a:pPr algn="just"/>
            <a:r>
              <a:rPr lang="en-GB" dirty="0"/>
              <a:t>NCBs cooperate on cross-border investigations, operations and arrests. To take investigations beyond national borders, they can seek cooperation from any other NCB.</a:t>
            </a:r>
          </a:p>
          <a:p>
            <a:pPr algn="just"/>
            <a:endParaRPr lang="en-GB" dirty="0"/>
          </a:p>
          <a:p>
            <a:pPr algn="just"/>
            <a:r>
              <a:rPr lang="en-GB" dirty="0"/>
              <a:t>Given the common issues faced within each region, NCBs work together increasingly on a regional basis. They combine resources and expertise in successful interventions against those crime areas which affect them the most.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34907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The objectives of this Directive are to approximate the criminal law of the Member States in the area of attacks against information systems by establishing minimum rules concerning the definition of criminal offences and the relevant sanctions and to improve cooperation between competent authorities, including the police and other specialised law enforcement services of the Member States, as well as the competent specialised Union agencies and bodies, such as Eurojust, Europol and its European Cyber Crime Centre, and the European Network and Information Security Agency (ENISA).</a:t>
            </a:r>
          </a:p>
          <a:p>
            <a:pPr algn="just"/>
            <a:endParaRPr lang="en-GB" dirty="0"/>
          </a:p>
          <a:p>
            <a:pPr algn="just"/>
            <a:r>
              <a:rPr lang="en-GB" dirty="0"/>
              <a:t>This Directive strengthens the importance of networks, such as the G8 or the Council of Europe’s network of points of contact available on a 24 hour, seven-day-a-week basis. Those points of contact should be able to deliver effective assistance thus, for example, facilitating the exchange of relevant information available and the provision of technical advice or legal information for the purpose of investigations or proceedings concerning criminal offences relating to information systems and associated data involving the requesting Member State. </a:t>
            </a:r>
          </a:p>
          <a:p>
            <a:pPr algn="just"/>
            <a:endParaRPr lang="en-GB" dirty="0"/>
          </a:p>
          <a:p>
            <a:pPr algn="just"/>
            <a:r>
              <a:rPr lang="en-GB" dirty="0"/>
              <a:t>In order to ensure the smooth operation of the networks, each contact point should have the capacity to communicate with the point of contact of another Member State on an expedited basis with the support, inter alia, of trained and equipped personnel. Given the speed with which large-scale cyber attacks can be carried out, Member States should be able to respond promptly to urgent requests from this network of contact points. In such cases, it may be expedient that the request for information be accompanied by telephone contact in order to ensure that the request is processed swiftly by the requested Member State and that feedback is provided within eight hours.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1828582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US" dirty="0"/>
              <a:t>This slide is following the previous one regarding legal basis.</a:t>
            </a:r>
          </a:p>
          <a:p>
            <a:pPr algn="just"/>
            <a:endParaRPr lang="en-US" dirty="0"/>
          </a:p>
          <a:p>
            <a:pPr algn="just"/>
            <a:r>
              <a:rPr lang="en-GB" dirty="0"/>
              <a:t>Europol is the European Union’s law enforcement agency. Its main goal is to achieve a safer Europe for the benefit of all the EU citizens.</a:t>
            </a:r>
          </a:p>
          <a:p>
            <a:pPr algn="just"/>
            <a:endParaRPr lang="en-GB" dirty="0"/>
          </a:p>
          <a:p>
            <a:pPr algn="just"/>
            <a:r>
              <a:rPr lang="en-GB" dirty="0"/>
              <a:t>Headquartered in The Hague, the Netherlands, it supports the 27 EU Member States in their fight against terrorism, cybercrime and other serious and organised forms of crime. It also works with many non-EU partner states and international organisations.</a:t>
            </a:r>
          </a:p>
          <a:p>
            <a:pPr algn="just"/>
            <a:endParaRPr lang="en-GB" dirty="0"/>
          </a:p>
          <a:p>
            <a:pPr algn="just"/>
            <a:r>
              <a:rPr lang="en-GB" dirty="0"/>
              <a:t>Large-scale criminal and terrorist networks pose a significant threat to the internal security of the EU and to the safety and livelihood of its people. The biggest security threats come from:</a:t>
            </a:r>
          </a:p>
          <a:p>
            <a:pPr algn="just"/>
            <a:endParaRPr lang="en-GB" dirty="0"/>
          </a:p>
          <a:p>
            <a:pPr marL="171450" indent="-171450" algn="just">
              <a:buFont typeface="Arial" panose="020B0604020202020204" pitchFamily="34" charset="0"/>
              <a:buChar char="•"/>
            </a:pPr>
            <a:r>
              <a:rPr lang="en-GB" dirty="0"/>
              <a:t>    terrorism;</a:t>
            </a:r>
          </a:p>
          <a:p>
            <a:pPr marL="171450" indent="-171450" algn="just">
              <a:buFont typeface="Arial" panose="020B0604020202020204" pitchFamily="34" charset="0"/>
              <a:buChar char="•"/>
            </a:pPr>
            <a:r>
              <a:rPr lang="en-GB" dirty="0"/>
              <a:t>    international drug trafficking and money laundering;</a:t>
            </a:r>
          </a:p>
          <a:p>
            <a:pPr marL="171450" indent="-171450" algn="just">
              <a:buFont typeface="Arial" panose="020B0604020202020204" pitchFamily="34" charset="0"/>
              <a:buChar char="•"/>
            </a:pPr>
            <a:r>
              <a:rPr lang="en-GB" dirty="0"/>
              <a:t>    organised fraud;</a:t>
            </a:r>
          </a:p>
          <a:p>
            <a:pPr marL="171450" indent="-171450" algn="just">
              <a:buFont typeface="Arial" panose="020B0604020202020204" pitchFamily="34" charset="0"/>
              <a:buChar char="•"/>
            </a:pPr>
            <a:r>
              <a:rPr lang="en-GB" dirty="0"/>
              <a:t>    the counterfeiting of euros;</a:t>
            </a:r>
          </a:p>
          <a:p>
            <a:pPr marL="171450" indent="-171450" algn="just">
              <a:buFont typeface="Arial" panose="020B0604020202020204" pitchFamily="34" charset="0"/>
              <a:buChar char="•"/>
            </a:pPr>
            <a:r>
              <a:rPr lang="en-GB" dirty="0"/>
              <a:t>    trafficking in human beings</a:t>
            </a:r>
          </a:p>
          <a:p>
            <a:pPr marL="171450" indent="-171450" algn="just">
              <a:buFont typeface="Arial" panose="020B0604020202020204" pitchFamily="34" charset="0"/>
              <a:buChar char="•"/>
            </a:pPr>
            <a:endParaRPr lang="en-GB" dirty="0"/>
          </a:p>
          <a:p>
            <a:pPr marL="0" indent="0" algn="just">
              <a:buFont typeface="Arial" panose="020B0604020202020204" pitchFamily="34" charset="0"/>
              <a:buNone/>
            </a:pPr>
            <a:r>
              <a:rPr lang="en-GB" dirty="0"/>
              <a:t>Europol set up the European Cybercrime Centre (EC3) in 2013 to strengthen the law enforcement response to cybercrime in the EU and thus to help protect European citizens, businesses and governments from online crime. Since its establishment, EC3 has made a significant contribution to the fight against cybercrime: it has been involved in tens of high-profile operations and hundreds on-the-spot operational-support deployments resulting in hundreds of arrests, and has analysed hundreds of thousands of files , the vast majority of which have proven to be malicious.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3787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Each year, EC3 publishes the Internet Organised Crime Threat Assessment (IOCTA), its flagship strategic report on key findings and emerging threats and developments in cybercrime.</a:t>
            </a:r>
          </a:p>
          <a:p>
            <a:pPr algn="just"/>
            <a:endParaRPr lang="en-GB" dirty="0"/>
          </a:p>
          <a:p>
            <a:pPr algn="just"/>
            <a:r>
              <a:rPr lang="en-GB" dirty="0"/>
              <a:t>The IOCTA demonstrates how wide and varied cybercrime is and how EC3 is a key part of Europol’s, and the EU’s, response. EC3 takes a three-pronged approach to the fight against cybercrime: forensics, strategy and operations.</a:t>
            </a:r>
          </a:p>
          <a:p>
            <a:pPr algn="just"/>
            <a:endParaRPr lang="en-GB" dirty="0"/>
          </a:p>
          <a:p>
            <a:pPr algn="just"/>
            <a:r>
              <a:rPr lang="en-GB" dirty="0"/>
              <a:t>EC3 has two forensics teams, digital forensics and document forensics, each of which focuses on operational support, and research and development.</a:t>
            </a:r>
          </a:p>
          <a:p>
            <a:pPr algn="just"/>
            <a:endParaRPr lang="en-GB" dirty="0"/>
          </a:p>
          <a:p>
            <a:pPr algn="just"/>
            <a:r>
              <a:rPr lang="en-GB" dirty="0"/>
              <a:t>At the level of operations, EC3 focuses on the following types of cybercrimes:</a:t>
            </a:r>
          </a:p>
          <a:p>
            <a:pPr algn="just"/>
            <a:endParaRPr lang="en-GB" dirty="0"/>
          </a:p>
          <a:p>
            <a:pPr marL="171450" indent="-171450" algn="just">
              <a:buFont typeface="Arial" panose="020B0604020202020204" pitchFamily="34" charset="0"/>
              <a:buChar char="•"/>
            </a:pPr>
            <a:r>
              <a:rPr lang="en-GB" dirty="0"/>
              <a:t>    Cyber-dependent crime;</a:t>
            </a:r>
          </a:p>
          <a:p>
            <a:pPr marL="171450" indent="-171450" algn="just">
              <a:buFont typeface="Arial" panose="020B0604020202020204" pitchFamily="34" charset="0"/>
              <a:buChar char="•"/>
            </a:pPr>
            <a:r>
              <a:rPr lang="en-GB" dirty="0"/>
              <a:t>    Online child sexual exploitation;</a:t>
            </a:r>
          </a:p>
          <a:p>
            <a:pPr marL="171450" indent="-171450" algn="just">
              <a:buFont typeface="Arial" panose="020B0604020202020204" pitchFamily="34" charset="0"/>
              <a:buChar char="•"/>
            </a:pPr>
            <a:r>
              <a:rPr lang="en-GB" dirty="0"/>
              <a:t>    Payment fraud.</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24962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As Denmark does not participate in the Eurojust Regulation, the number of National Desks decreased in December 2019 to 27, with Denmark delegating a Representative to Eurojust.</a:t>
            </a:r>
          </a:p>
          <a:p>
            <a:pPr algn="just"/>
            <a:r>
              <a:rPr lang="en-GB" dirty="0"/>
              <a:t> </a:t>
            </a:r>
          </a:p>
          <a:p>
            <a:pPr algn="just"/>
            <a:r>
              <a:rPr lang="en-GB" dirty="0"/>
              <a:t>After the withdrawal of the United Kingdom from the European Union on 31 January 2020, the number of National Desks is 26. </a:t>
            </a:r>
          </a:p>
          <a:p>
            <a:pPr algn="just"/>
            <a:endParaRPr lang="en-GB" dirty="0"/>
          </a:p>
          <a:p>
            <a:pPr algn="just"/>
            <a:r>
              <a:rPr lang="en-GB" dirty="0"/>
              <a:t>Eurojust supports and strengthens coordination and cooperation between national investigating and prosecuting authorities. </a:t>
            </a:r>
          </a:p>
          <a:p>
            <a:pPr algn="just"/>
            <a:endParaRPr lang="en-GB" dirty="0"/>
          </a:p>
          <a:p>
            <a:pPr algn="just"/>
            <a:r>
              <a:rPr lang="en-GB" dirty="0"/>
              <a:t>Eurojust assists prosecutors and other investigators from EU Member States in cases of serious crime where that crime affects two or more Member States, or requires prosecution on common bases, on the basis of operations conducted and information supplied by the Member States’ authorities, by Europol, by the EPPO and by OLAF.</a:t>
            </a:r>
          </a:p>
          <a:p>
            <a:pPr algn="just"/>
            <a:endParaRPr lang="en-GB" dirty="0"/>
          </a:p>
          <a:p>
            <a:pPr algn="just"/>
            <a:r>
              <a:rPr lang="en-GB" dirty="0"/>
              <a:t>Eurojust acts at the request of the competent authorities of the Member States or on its own initiative. In some cases Eurojust can act at the request of the European Commission or the European Public Prosecutor’s Office.</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385386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1422345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196066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Each Party’s 24/7 point of contact is to either facilitate or directly carry out, inter alia, the providing of technical advice, preservation of data, collection of evidence, giving of legal information, and locating of suspects. The term "legal information" in Paragraph 1 means advice to another Party that is seeking co-operation of any legal prerequisites required for providing informal or formal co-operation.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380147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Each Party is at liberty to determine where to locate the point of contact within its law enforcement structure. Some Parties may wish to house the 24/7 contact within its central authority for mutual assistance, some may believe that the best location is with a police unit specialised in fighting computer- or computer-related crime, yet other choices may be appropriate for a particular Party, given its governmental structure and legal system.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Since the 24/7 contact is to provide both technical advice for stopping or tracing an attack, as well as such international co-operation duties as locating of suspects, there is no one correct answer, and it is anticipated that the structure of the network will evolve over time. In designating the national point of contact, due consideration should be given to the need to communicate with points of contacts using other languages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2826361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Convention article provides that among the critical tasks to be carried out by the 24/7 contact is the ability to facilitate the rapid execution of those functions it does not carry out directly itself. For example, if a Party’s 24/7 contact is part of a police unit, it must have the ability to co-ordinate expeditiously with other relevant components within its government, such as the central authority for international extradition or mutual assistance, in order that appropriate action may be taken at any hour of the day or night. Moreover, paragraph 2 requires each Party’s 24/7 contact to have the capacity to carry out communications with other members of the network on an expedited basis.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also requires each point of contact in the network to have proper equipment. Up-to-date telephone, fax and computer equipment will be essential to the smooth operation of the network, and other forms of communication and analytical equipment will need to be part of the system as technology advances. It also requires that personnel participating as part of a Party’s team for the network be properly trained regarding computer- or computer-related crime and how to respond to it effectively.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102416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134208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138745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2616610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xmlns="" val="496661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xmlns="" val="28005708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a:p>
        </p:txBody>
      </p:sp>
    </p:spTree>
    <p:extLst>
      <p:ext uri="{BB962C8B-B14F-4D97-AF65-F5344CB8AC3E}">
        <p14:creationId xmlns:p14="http://schemas.microsoft.com/office/powerpoint/2010/main" xmlns="" val="75490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a:p>
        </p:txBody>
      </p:sp>
    </p:spTree>
    <p:extLst>
      <p:ext uri="{BB962C8B-B14F-4D97-AF65-F5344CB8AC3E}">
        <p14:creationId xmlns:p14="http://schemas.microsoft.com/office/powerpoint/2010/main" xmlns=""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sz="1800" b="0" i="0" u="none" strike="noStrike" baseline="0" dirty="0">
                <a:latin typeface="MinionPro-Regular"/>
              </a:rPr>
              <a:t>Prosecutors or judges making a formal request should always assert the international obligation of a requested state to assist where such an obligation exists by way of international instrument. Equally, the authority upon which the letter of request is written should also be spelt out.</a:t>
            </a:r>
          </a:p>
          <a:p>
            <a:pPr algn="just"/>
            <a:endParaRPr lang="en-GB" sz="1800" b="0" i="0" u="none" strike="noStrike" baseline="0" dirty="0">
              <a:latin typeface="MinionPro-Regular"/>
            </a:endParaRPr>
          </a:p>
          <a:p>
            <a:pPr algn="just"/>
            <a:r>
              <a:rPr lang="en-GB" sz="1800" b="0" i="0" u="none" strike="noStrike" baseline="0" dirty="0">
                <a:latin typeface="MinionPro-Regular"/>
              </a:rPr>
              <a:t>Similarly the person making a request must take care to ensure that his or her own domestic law allows the request that is actually being made. For instance, a piece of domestic legislation might, in fact, disallow some requests or type of requests that many conventions, treaties or other international instruments would appear to allow. For some states, the domestic legislation will have primacy. To make a request otherwise than in accordance with domestic law in such circumstances will be to be invite challenges, or arguments for the exclusion of evidence thereby obtained.</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a:p>
        </p:txBody>
      </p:sp>
    </p:spTree>
    <p:extLst>
      <p:ext uri="{BB962C8B-B14F-4D97-AF65-F5344CB8AC3E}">
        <p14:creationId xmlns:p14="http://schemas.microsoft.com/office/powerpoint/2010/main" xmlns=""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a:p>
        </p:txBody>
      </p:sp>
    </p:spTree>
    <p:extLst>
      <p:ext uri="{BB962C8B-B14F-4D97-AF65-F5344CB8AC3E}">
        <p14:creationId xmlns:p14="http://schemas.microsoft.com/office/powerpoint/2010/main" xmlns=""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xmlns="" val="1699332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xmlns=""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xmlns=""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sz="1800" b="0" i="0" u="none" strike="noStrike" baseline="0" dirty="0">
                <a:latin typeface="MinionPro-Regular"/>
              </a:rPr>
              <a:t>Administrative assistance can, and should, also be used when making evidence-gathering requests to a state where no coercive power (e.g. a warrant or court order) is required to be exercised in order to obtain the evidence. Such an approach reduces the risk of delay and will be welcomed by most states. </a:t>
            </a:r>
          </a:p>
          <a:p>
            <a:pPr algn="just"/>
            <a:endParaRPr lang="en-GB" sz="1800" b="0" i="0" u="none" strike="noStrike" baseline="0" dirty="0">
              <a:latin typeface="MinionPro-Regular"/>
            </a:endParaRPr>
          </a:p>
          <a:p>
            <a:pPr algn="just"/>
            <a:r>
              <a:rPr lang="en-GB" sz="1800" b="0" i="0" u="none" strike="noStrike" baseline="0" dirty="0">
                <a:latin typeface="MinionPro-Regular"/>
              </a:rPr>
              <a:t>In this context, it is important to remember that, although administrative assistance is sometimes referred to as ‘informal assistance’, it does not mean that the form of the evidence obtained is informal or non-evidential; on the contrary, an evidence request complied with administratively/informally should present the evidence in the same form as if it was gathered in answer to a formal letter of request.</a:t>
            </a:r>
          </a:p>
          <a:p>
            <a:pPr algn="just"/>
            <a:endParaRPr lang="en-GB" sz="1800" b="0" i="0" u="none" strike="noStrike" baseline="0" dirty="0">
              <a:latin typeface="MinionPro-Regular"/>
            </a:endParaRPr>
          </a:p>
          <a:p>
            <a:pPr algn="just"/>
            <a:r>
              <a:rPr lang="en-GB" sz="1800" b="0" i="0" u="none" strike="noStrike" baseline="0" dirty="0">
                <a:latin typeface="MinionPro-Regular"/>
              </a:rPr>
              <a:t>An administrative or informal approach should be the first step in any evidential request of complexity in any event, even where it is always the intention to issue a formal letter of request. By beginning on a police to police, or prosecutor to prosecutor basis, the requesting state will have the opportunity of discussing the form and the requirements of the letter with the requested state before the letter is finalised; that will better ensure that it addresses all matters that the requested state needs and that avenues of enquiry are narrowed down as much as possible in advance of the formal request. It will also help the authorities in both states to build networks and contacts.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105735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Confusion can be avoided if prosecutors and investigators have proper regard to the parameters of the conventions and treaties that relate to mutual legal assistance. </a:t>
            </a:r>
            <a:r>
              <a:rPr lang="en-GB" sz="1800" b="0" i="0" u="none" strike="noStrike" baseline="0" dirty="0">
                <a:latin typeface="MinionPro-Bold"/>
              </a:rPr>
              <a:t>It should be remembered that the regime of mutual legal assistance is one for the obtaining of evidence; thus, the obtaining of intelligence and the locating of suspects or fugitives should usually only be sought by way of administrative assistance to which, of course, agreement may or may not be forthcoming.</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Although no definitive list can be made of the type of enquiries that may be dealt with informally, some general observations might be useful.</a:t>
            </a:r>
          </a:p>
          <a:p>
            <a:pPr algn="just"/>
            <a:endParaRPr lang="en-GB" sz="1800" b="0" i="0" u="none" strike="noStrike" baseline="0" dirty="0">
              <a:latin typeface="MinionPro-Regular"/>
            </a:endParaRPr>
          </a:p>
          <a:p>
            <a:pPr algn="l"/>
            <a:r>
              <a:rPr lang="en-GB" sz="1800" b="0" i="0" u="none" strike="noStrike" baseline="0" dirty="0">
                <a:latin typeface="MinionPro-Regular"/>
              </a:rPr>
              <a:t>In looking at the above, however, variations from state to state must always be borne in mind.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Any consideration of administrative assistance should not overlook the use to which such assistance can be put in order to pave the way for a later, formal, request.</a:t>
            </a:r>
          </a:p>
          <a:p>
            <a:pPr algn="just"/>
            <a:endParaRPr lang="en-GB" sz="1800" b="0" i="0" u="none" strike="noStrike" baseline="0" dirty="0">
              <a:latin typeface="MinionPro-Regular"/>
            </a:endParaRPr>
          </a:p>
          <a:p>
            <a:pPr algn="just"/>
            <a:r>
              <a:rPr lang="en-GB" sz="1800" b="0" i="0" u="none" strike="noStrike" baseline="0" dirty="0">
                <a:latin typeface="MinionPro-Regular"/>
              </a:rPr>
              <a:t>It might, for instance, be possible to narrow down an enquiry in a formal letter of request by first seeking informal assistance. For example, if a statement is to be taken from an employee of a telephone company in a foreign company, administrative measures should be taken to identify the company in question, its address and any other details that will assist and expedite the formal process.</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en-US" sz="1800" b="0" i="0" u="none" strike="noStrike" baseline="0" dirty="0">
                <a:latin typeface="MinionPro-Regular"/>
              </a:rPr>
              <a:t>Recommendations how to make informal legal assistance more efficient.</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166520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s3.amazonaws.com/mentoring.redesign/s3fs-public/efficiency.jpg&amp;imgrefurl=https://www.score.org/blog/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eur-lex.europa.eu/legal-content/EN/AUTO/?uri=celex: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basictexts/rules&amp;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1.5 </a:t>
            </a:r>
          </a:p>
          <a:p>
            <a:pPr marL="0" indent="0" algn="ctr">
              <a:buFont typeface="Arial" charset="0"/>
              <a:buNone/>
              <a:defRPr/>
            </a:pPr>
            <a:r>
              <a:rPr lang="sq-AL" sz="3200" b="1">
                <a:solidFill>
                  <a:schemeClr val="tx2"/>
                </a:solidFill>
              </a:rPr>
              <a:t>Metodat Joformale të Bashkëpunimit Ndërkombëtar</a:t>
            </a:r>
          </a:p>
          <a:p>
            <a:pPr marL="0" indent="0" algn="ctr">
              <a:buFont typeface="Arial" charset="0"/>
              <a:buNone/>
              <a:defRPr/>
            </a:pPr>
            <a:endParaRPr lang="en-PH" sz="3200" b="1" dirty="0">
              <a:solidFill>
                <a:schemeClr val="tx2"/>
              </a:solidFill>
            </a:endParaRPr>
          </a:p>
          <a:p>
            <a:pPr marL="0" indent="0" algn="ctr">
              <a:buFont typeface="Arial" charset="0"/>
              <a:buNone/>
              <a:defRPr/>
            </a:pPr>
            <a:r>
              <a:rPr lang="sq-AL" sz="2800" b="1">
                <a:solidFill>
                  <a:schemeClr val="tx2"/>
                </a:solidFill>
              </a:rPr>
              <a:t>- versioni online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sq-AL" sz="2100" b="1" i="0" u="none" strike="noStrike" baseline="0" dirty="0">
                <a:cs typeface="Arial" panose="020B0604020202020204" pitchFamily="34" charset="0"/>
              </a:rPr>
              <a:t>Për ta bërë procesin joformal (administrativ) më efikas</a:t>
            </a:r>
            <a:r>
              <a:rPr lang="sq-AL" sz="2100" b="0" i="0" u="none" strike="noStrike" baseline="0" dirty="0">
                <a:cs typeface="Arial" panose="020B0604020202020204" pitchFamily="34" charset="0"/>
              </a:rPr>
              <a:t>:</a:t>
            </a: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duhet mbajtur marrëdhënie e mirë</a:t>
            </a:r>
            <a:r>
              <a:rPr lang="sq-AL" sz="2100" dirty="0">
                <a:cs typeface="Arial" panose="020B0604020202020204" pitchFamily="34" charset="0"/>
              </a:rPr>
              <a:t> d.m.th. të ekzekutohet në mënyrë të ligjshme.</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të shmangen kërkesat e papërshtatshme joformale</a:t>
            </a:r>
            <a:r>
              <a:rPr lang="sq-AL" sz="2100" dirty="0">
                <a:cs typeface="Arial" panose="020B0604020202020204" pitchFamily="34" charset="0"/>
              </a:rPr>
              <a:t> pasi kjo do të irritojë autoritetet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të përdoret asistencë joformale</a:t>
            </a:r>
            <a:r>
              <a:rPr lang="sq-AL" sz="2100" dirty="0">
                <a:cs typeface="Arial" panose="020B0604020202020204" pitchFamily="34" charset="0"/>
              </a:rPr>
              <a:t> e jo ndihma juridike nëse është e mundur pasi është më e shpejtë</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2100" b="1">
                <a:cs typeface="Arial" panose="020B0604020202020204" pitchFamily="34" charset="0"/>
              </a:rPr>
              <a:t>të përdoret ndihma joformale për të hapur rrugën për ndihmë zyrtare</a:t>
            </a:r>
            <a:r>
              <a:rPr lang="sq-AL" sz="2100">
                <a:cs typeface="Arial" panose="020B0604020202020204" pitchFamily="34" charset="0"/>
              </a:rPr>
              <a:t>, të bëhen të gjitha hulumtimet e prapavijës në mënyrë që të bëhet një kërkesë zyrtare e përqendruar dhe e synuar e NJN-së</a:t>
            </a:r>
            <a:r>
              <a:rPr lang="sq-AL" sz="2100" b="0" i="0" u="none" strike="noStrike" baseline="0">
                <a:cs typeface="Arial" panose="020B0604020202020204" pitchFamily="34" charset="0"/>
              </a:rPr>
              <a:t>.</a:t>
            </a:r>
          </a:p>
        </p:txBody>
      </p:sp>
      <p:pic>
        <p:nvPicPr>
          <p:cNvPr id="2052" name="Picture 4" descr="5 Innovative Ways to Run a More Efficient Small Business | SCORE">
            <a:hlinkClick r:id="rId4"/>
            <a:extLst>
              <a:ext uri="{FF2B5EF4-FFF2-40B4-BE49-F238E27FC236}">
                <a16:creationId xmlns:a16="http://schemas.microsoft.com/office/drawing/2014/main" xmlns=""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7379" y="3737806"/>
            <a:ext cx="3170555" cy="21137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77691196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Organizatat dhe Rrjetet Ndërkombëtare të Specializuara në Bashkëpunimin Joformal dhe Zyrtar të Krimit Kibernetik</a:t>
            </a:r>
          </a:p>
          <a:p>
            <a:pPr algn="ctr" eaLnBrk="1" hangingPunct="1">
              <a:lnSpc>
                <a:spcPct val="80000"/>
              </a:lnSpc>
            </a:pPr>
            <a:endParaRPr lang="en-GB" sz="3200" dirty="0"/>
          </a:p>
        </p:txBody>
      </p:sp>
    </p:spTree>
    <p:extLst>
      <p:ext uri="{BB962C8B-B14F-4D97-AF65-F5344CB8AC3E}">
        <p14:creationId xmlns:p14="http://schemas.microsoft.com/office/powerpoint/2010/main" xmlns=""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sq-AL" sz="2200" b="1"/>
              <a:t>Byroja Qendrore Kombëtare e Interpolit (NCB) dhe Pikat e Referencës - NCRP</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q-AL" sz="2100" b="1"/>
              <a:t>të sigurohet ndihma për anëtarët e saj</a:t>
            </a:r>
            <a:r>
              <a:rPr lang="sq-AL" sz="2100"/>
              <a:t> në baza të përhershme (24 orë në ditë, 7 ditë në javë)</a:t>
            </a:r>
          </a:p>
          <a:p>
            <a:pPr marL="342900" indent="-342900" algn="just">
              <a:buFont typeface="Arial" panose="020B0604020202020204" pitchFamily="34" charset="0"/>
              <a:buChar char="•"/>
            </a:pPr>
            <a:r>
              <a:rPr lang="sq-AL" sz="2100" b="1"/>
              <a:t>më shumë se 124 pika referimi në të gjithë botën</a:t>
            </a:r>
            <a:r>
              <a:rPr lang="sq-AL" sz="2100"/>
              <a:t> (shtator 2011)</a:t>
            </a:r>
          </a:p>
          <a:p>
            <a:pPr marL="342900" indent="-342900" algn="just">
              <a:buFont typeface="Arial" panose="020B0604020202020204" pitchFamily="34" charset="0"/>
              <a:buChar char="•"/>
            </a:pPr>
            <a:r>
              <a:rPr lang="sq-AL" sz="2100"/>
              <a:t>kanë miratuar shtrirjen e pikave të kontaktit 24/7 të Konventës së Budapestit</a:t>
            </a:r>
          </a:p>
          <a:p>
            <a:pPr marL="342900" indent="-342900" algn="just">
              <a:buFont typeface="Arial" panose="020B0604020202020204" pitchFamily="34" charset="0"/>
              <a:buChar char="•"/>
            </a:pPr>
            <a:r>
              <a:rPr lang="sq-AL" sz="2100"/>
              <a:t>disa Palë të Konventës kanë caktuar të njëjtën pikë referimi në Interpol - NCRP dhe gjithashtu në Rrjetin G8</a:t>
            </a:r>
          </a:p>
        </p:txBody>
      </p:sp>
      <p:sp>
        <p:nvSpPr>
          <p:cNvPr id="5" name="Rectangle 4">
            <a:extLst>
              <a:ext uri="{FF2B5EF4-FFF2-40B4-BE49-F238E27FC236}">
                <a16:creationId xmlns:a16="http://schemas.microsoft.com/office/drawing/2014/main" xmlns="" id="{046D6463-C26B-9644-9190-9FB17B6BA87A}"/>
              </a:ext>
            </a:extLst>
          </p:cNvPr>
          <p:cNvSpPr/>
          <p:nvPr/>
        </p:nvSpPr>
        <p:spPr>
          <a:xfrm>
            <a:off x="4660522" y="1211509"/>
            <a:ext cx="4361934" cy="2419124"/>
          </a:xfrm>
          <a:prstGeom prst="rect">
            <a:avLst/>
          </a:prstGeom>
        </p:spPr>
        <p:txBody>
          <a:bodyPr wrap="square">
            <a:spAutoFit/>
          </a:bodyPr>
          <a:lstStyle/>
          <a:p>
            <a:pPr marL="342900" indent="-342900" algn="just">
              <a:lnSpc>
                <a:spcPct val="90000"/>
              </a:lnSpc>
              <a:buFont typeface="Wingdings" pitchFamily="2" charset="2"/>
              <a:buChar char="ü"/>
            </a:pPr>
            <a:r>
              <a:rPr lang="sq-AL" sz="2100" b="1"/>
              <a:t>Objektivi</a:t>
            </a:r>
          </a:p>
          <a:p>
            <a:pPr marL="342900" indent="-342900" algn="just">
              <a:lnSpc>
                <a:spcPct val="90000"/>
              </a:lnSpc>
              <a:buFont typeface="Arial" panose="020B0604020202020204" pitchFamily="34" charset="0"/>
              <a:buChar char="•"/>
            </a:pPr>
            <a:r>
              <a:rPr lang="sq-AL" sz="2100"/>
              <a:t>t'i mundësohet policisë të identifikojë menjëherë ekspertët në vendet e tjera</a:t>
            </a:r>
          </a:p>
          <a:p>
            <a:pPr marL="342900" indent="-342900" algn="just">
              <a:lnSpc>
                <a:spcPct val="90000"/>
              </a:lnSpc>
              <a:buFont typeface="Arial" panose="020B0604020202020204" pitchFamily="34" charset="0"/>
              <a:buChar char="•"/>
            </a:pPr>
            <a:r>
              <a:rPr lang="sq-AL" sz="2100"/>
              <a:t>të merret ndihmë e menjëhershme në hetimet dhe mbledhjen e provave në lidhje me kompjuterin</a:t>
            </a:r>
          </a:p>
        </p:txBody>
      </p:sp>
      <p:pic>
        <p:nvPicPr>
          <p:cNvPr id="6" name="Picture 5">
            <a:extLst>
              <a:ext uri="{FF2B5EF4-FFF2-40B4-BE49-F238E27FC236}">
                <a16:creationId xmlns:a16="http://schemas.microsoft.com/office/drawing/2014/main" xmlns=""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xmlns=""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357354" cy="5293757"/>
          </a:xfrm>
          <a:prstGeom prst="rect">
            <a:avLst/>
          </a:prstGeom>
        </p:spPr>
        <p:txBody>
          <a:bodyPr wrap="square">
            <a:spAutoFit/>
          </a:bodyPr>
          <a:lstStyle/>
          <a:p>
            <a:pPr marL="342900" indent="-342900">
              <a:spcAft>
                <a:spcPts val="0"/>
              </a:spcAft>
              <a:buFont typeface="Wingdings" pitchFamily="2" charset="2"/>
              <a:buChar char="Ø"/>
            </a:pPr>
            <a:r>
              <a:rPr lang="sq-AL" sz="2200" b="1" dirty="0"/>
              <a:t>Byroja Qendrore Kombëtare e Interpolit (NCB) dhe Pikat e Referencës - NCRP</a:t>
            </a:r>
          </a:p>
          <a:p>
            <a:pPr marL="342900" indent="-342900" algn="just">
              <a:spcAft>
                <a:spcPts val="0"/>
              </a:spcAft>
              <a:buFont typeface="Wingdings" pitchFamily="2" charset="2"/>
              <a:buChar char="Ø"/>
            </a:pPr>
            <a:endParaRPr lang="en-GB" sz="1200" b="1" dirty="0"/>
          </a:p>
          <a:p>
            <a:pPr marL="342900" indent="-342900" algn="just">
              <a:buFont typeface="Arial" panose="020B0604020202020204" pitchFamily="34" charset="0"/>
              <a:buChar char="•"/>
            </a:pPr>
            <a:r>
              <a:rPr lang="sq-AL" sz="2000" b="1" dirty="0"/>
              <a:t>për të siguruar</a:t>
            </a:r>
            <a:r>
              <a:rPr lang="sq-AL" sz="2000" dirty="0"/>
              <a:t> dhe shkëmbyer informacione policore dhe mbështetje teknike dhe </a:t>
            </a:r>
            <a:r>
              <a:rPr lang="sq-AL" sz="2000" dirty="0" err="1"/>
              <a:t>operacionale</a:t>
            </a:r>
            <a:endParaRPr lang="sq-AL" sz="2000" dirty="0"/>
          </a:p>
          <a:p>
            <a:pPr marL="342900" indent="-342900" algn="just">
              <a:buFont typeface="Arial" panose="020B0604020202020204" pitchFamily="34" charset="0"/>
              <a:buChar char="•"/>
            </a:pPr>
            <a:r>
              <a:rPr lang="sq-AL" sz="2000" b="1" dirty="0"/>
              <a:t>për të siguruar</a:t>
            </a:r>
            <a:r>
              <a:rPr lang="sq-AL" sz="2000" dirty="0"/>
              <a:t> që informacioni tipik i policisë mund të shkëmbehet sa më shpejt të jetë e mundur lidhur me terroristët e dyshuar, persona në kërkim, gjurmë gishtash, profile ADN-je, dokumente udhëtimi të humbura ose të vjedhura, automjete të vjedhura, vepra arti të vjedhura</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95186" y="1141550"/>
            <a:ext cx="3882262" cy="2893100"/>
          </a:xfrm>
          <a:prstGeom prst="rect">
            <a:avLst/>
          </a:prstGeom>
        </p:spPr>
        <p:txBody>
          <a:bodyPr wrap="square">
            <a:spAutoFit/>
          </a:bodyPr>
          <a:lstStyle/>
          <a:p>
            <a:pPr marL="342900" indent="-342900" algn="just">
              <a:buFont typeface="Wingdings" pitchFamily="2" charset="2"/>
              <a:buChar char="ü"/>
            </a:pPr>
            <a:r>
              <a:rPr lang="sq-AL" sz="2000" b="1" dirty="0"/>
              <a:t>Nuk mund të përdoret për të kërkuar urgjentisht ruajtjen</a:t>
            </a:r>
            <a:r>
              <a:rPr lang="sq-AL" sz="2000" dirty="0"/>
              <a:t> e të dhënave kompjuterike ose ruajtjen e të dhënave të trafikut ose ndonjë lloj mase në mënyrë që të merren ose të ruhen provat</a:t>
            </a:r>
          </a:p>
          <a:p>
            <a:pPr marL="342900" indent="-342900" algn="just">
              <a:buFont typeface="Arial" panose="020B0604020202020204" pitchFamily="34" charset="0"/>
              <a:buChar char="•"/>
            </a:pP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xmlns="" id="{815A3013-88E7-42BE-BF38-EA7118DD7C9D}"/>
              </a:ext>
            </a:extLst>
          </p:cNvPr>
          <p:cNvPicPr>
            <a:picLocks noChangeAspect="1"/>
          </p:cNvPicPr>
          <p:nvPr/>
        </p:nvPicPr>
        <p:blipFill>
          <a:blip r:embed="rId4"/>
          <a:stretch>
            <a:fillRect/>
          </a:stretch>
        </p:blipFill>
        <p:spPr>
          <a:xfrm>
            <a:off x="5095153" y="3613339"/>
            <a:ext cx="3739167" cy="2800766"/>
          </a:xfrm>
          <a:prstGeom prst="rect">
            <a:avLst/>
          </a:prstGeom>
        </p:spPr>
      </p:pic>
    </p:spTree>
    <p:extLst>
      <p:ext uri="{BB962C8B-B14F-4D97-AF65-F5344CB8AC3E}">
        <p14:creationId xmlns:p14="http://schemas.microsoft.com/office/powerpoint/2010/main" xmlns=""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q-AL" sz="2200" b="1"/>
              <a:t>Rrjeti i pikave të kontaktit 24/7 të Bashkimit Evropian</a:t>
            </a:r>
            <a:r>
              <a:rPr lang="sq-AL" sz="2200"/>
              <a:t>:</a:t>
            </a:r>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sq-AL" sz="2200"/>
              <a:t>Direktiva </a:t>
            </a:r>
            <a:r>
              <a:rPr lang="sq-AL" sz="2200">
                <a:hlinkClick r:id="rId4"/>
              </a:rPr>
              <a:t>2013/40/EU</a:t>
            </a:r>
            <a:r>
              <a:rPr lang="sq-AL" sz="2200"/>
              <a:t> e Parlamentit Evropian dhe e Këshillit e datës 12 gusht 2013 mbi sulmet kundër sistemeve të informacionit dhe zëvendësimin e vendimit kornizë të Këshillit 2005/222/JHA:</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sq-AL" sz="2200" i="1"/>
              <a:t>kanë një pikë operacionale kombëtare të kontaktit</a:t>
            </a:r>
          </a:p>
          <a:p>
            <a:pPr marL="342900" indent="-342900">
              <a:buFont typeface="Arial" panose="020B0604020202020204" pitchFamily="34" charset="0"/>
              <a:buChar char="•"/>
            </a:pPr>
            <a:r>
              <a:rPr lang="sq-AL" sz="2200" i="1"/>
              <a:t>përdorin rrjetin ekzistues të pikave të kontaktit 24/7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xmlns=""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sq-AL" sz="2200" i="1"/>
              <a:t>u përgjigjet kërkesave urgjente për ndihmë brenda 8 orësh për të treguar nëse dhe kur mund të jepet përgjigje</a:t>
            </a:r>
          </a:p>
          <a:p>
            <a:pPr marL="342900" lvl="0" indent="-342900">
              <a:buFont typeface="Arial" panose="020B0604020202020204" pitchFamily="34" charset="0"/>
              <a:buChar char="•"/>
            </a:pPr>
            <a:r>
              <a:rPr lang="sq-AL" sz="2200" i="1"/>
              <a:t>mbledhin të dhëna statistikore për krimet kibernetike. </a:t>
            </a:r>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xmlns=""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xmlns=""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q-AL" sz="2200" b="1" dirty="0"/>
              <a:t>EUROPOL</a:t>
            </a:r>
            <a:r>
              <a:rPr lang="sq-AL" sz="2200" dirty="0"/>
              <a:t>:</a:t>
            </a:r>
          </a:p>
          <a:p>
            <a:pPr marL="342900" indent="-342900">
              <a:spcAft>
                <a:spcPts val="0"/>
              </a:spcAft>
              <a:buFont typeface="Wingdings" pitchFamily="2" charset="2"/>
              <a:buChar char="Ø"/>
            </a:pPr>
            <a:endParaRPr lang="en-GB" sz="2200" b="1" dirty="0"/>
          </a:p>
          <a:p>
            <a:pPr marL="342900" indent="-342900" algn="just">
              <a:buFont typeface="Wingdings" pitchFamily="2" charset="2"/>
              <a:buChar char="ü"/>
            </a:pPr>
            <a:r>
              <a:rPr lang="sq-AL" sz="2000" b="1" dirty="0"/>
              <a:t>Agjenci e Bashkimit Evropian</a:t>
            </a:r>
          </a:p>
          <a:p>
            <a:pPr marL="342900" indent="-342900" algn="just">
              <a:buFont typeface="Arial" panose="020B0604020202020204" pitchFamily="34" charset="0"/>
              <a:buChar char="•"/>
            </a:pPr>
            <a:r>
              <a:rPr lang="sq-AL" sz="2000" b="1" dirty="0"/>
              <a:t>roli i saj është</a:t>
            </a:r>
            <a:r>
              <a:rPr lang="sq-AL" sz="2000" dirty="0"/>
              <a:t> për të përmirësuar efektivitetin e bashkëpunimit ndërmjet autoriteteve të zbatimit të ligjit nga çdo shtet anëtar i Bashkimit Evropian</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sz="2000" b="1" dirty="0"/>
              <a:t>funksional që nga viti 1999</a:t>
            </a:r>
          </a:p>
          <a:p>
            <a:pPr marL="342900" indent="-342900" algn="just">
              <a:buFont typeface="Arial" panose="020B0604020202020204" pitchFamily="34" charset="0"/>
              <a:buChar char="•"/>
            </a:pPr>
            <a:endParaRPr lang="en-GB" sz="2000" b="1" dirty="0"/>
          </a:p>
          <a:p>
            <a:pPr marL="342900" indent="-342900" algn="just">
              <a:buFont typeface="Arial" panose="020B0604020202020204" pitchFamily="34" charset="0"/>
              <a:buChar char="•"/>
            </a:pPr>
            <a:r>
              <a:rPr lang="sq-AL" sz="2000" b="1" dirty="0"/>
              <a:t>lehtëson analizën e</a:t>
            </a:r>
            <a:r>
              <a:rPr lang="sq-AL" sz="2000" dirty="0"/>
              <a:t> ndarjes së informacionit penal të të dhënave ndërmjet shteteve anëtare</a:t>
            </a:r>
          </a:p>
          <a:p>
            <a:pPr marL="342900" indent="-342900" algn="just">
              <a:buFont typeface="Arial" panose="020B0604020202020204" pitchFamily="34" charset="0"/>
              <a:buChar char="•"/>
            </a:pPr>
            <a:r>
              <a:rPr lang="sq-AL" sz="2000" b="1" dirty="0"/>
              <a:t>Qendra Evropiane kundër Krimit </a:t>
            </a:r>
            <a:r>
              <a:rPr lang="sq-AL" sz="2000" b="1" dirty="0" err="1"/>
              <a:t>Kibernetik</a:t>
            </a:r>
            <a:r>
              <a:rPr lang="sq-AL" sz="2000" b="1" dirty="0"/>
              <a:t>, EC3</a:t>
            </a:r>
            <a:r>
              <a:rPr lang="sq-AL" sz="2000" dirty="0"/>
              <a:t> (hapur në janar 2013)</a:t>
            </a:r>
          </a:p>
        </p:txBody>
      </p:sp>
      <p:sp>
        <p:nvSpPr>
          <p:cNvPr id="5" name="Rectangle 4">
            <a:extLst>
              <a:ext uri="{FF2B5EF4-FFF2-40B4-BE49-F238E27FC236}">
                <a16:creationId xmlns:a16="http://schemas.microsoft.com/office/drawing/2014/main" xmlns="" id="{046D6463-C26B-9644-9190-9FB17B6BA87A}"/>
              </a:ext>
            </a:extLst>
          </p:cNvPr>
          <p:cNvSpPr/>
          <p:nvPr/>
        </p:nvSpPr>
        <p:spPr>
          <a:xfrm>
            <a:off x="4749044" y="1120348"/>
            <a:ext cx="4273412" cy="2800767"/>
          </a:xfrm>
          <a:prstGeom prst="rect">
            <a:avLst/>
          </a:prstGeom>
        </p:spPr>
        <p:txBody>
          <a:bodyPr wrap="square">
            <a:spAutoFit/>
          </a:bodyPr>
          <a:lstStyle/>
          <a:p>
            <a:pPr marL="342900" lvl="0" indent="-342900" algn="just">
              <a:buFont typeface="Arial" panose="020B0604020202020204" pitchFamily="34" charset="0"/>
              <a:buChar char="•"/>
            </a:pPr>
            <a:r>
              <a:rPr lang="sq-AL" sz="2200" i="1"/>
              <a:t>u përgjigjet kërkesave urgjente për ndihmë brenda 8 orësh për të treguar nëse dhe kur mund të jepet përgjigje</a:t>
            </a:r>
          </a:p>
          <a:p>
            <a:pPr marL="342900" lvl="0" indent="-342900" algn="just">
              <a:buFont typeface="Arial" panose="020B0604020202020204" pitchFamily="34" charset="0"/>
              <a:buChar char="•"/>
            </a:pPr>
            <a:endParaRPr lang="en-US" sz="2200" i="1" dirty="0"/>
          </a:p>
          <a:p>
            <a:pPr marL="342900" lvl="0" indent="-342900" algn="just">
              <a:buFont typeface="Arial" panose="020B0604020202020204" pitchFamily="34" charset="0"/>
              <a:buChar char="•"/>
            </a:pPr>
            <a:r>
              <a:rPr lang="sq-AL" sz="2200" i="1"/>
              <a:t>mbledhin të dhëna statistikore për krimet kibernetike. </a:t>
            </a:r>
          </a:p>
          <a:p>
            <a:pPr marL="342900" indent="-342900">
              <a:buFont typeface="Arial" panose="020B0604020202020204" pitchFamily="34" charset="0"/>
              <a:buChar char="•"/>
            </a:pPr>
            <a:endParaRPr lang="en-GB" sz="2200" i="1" dirty="0"/>
          </a:p>
        </p:txBody>
      </p:sp>
      <p:pic>
        <p:nvPicPr>
          <p:cNvPr id="8" name="Picture 7">
            <a:extLst>
              <a:ext uri="{FF2B5EF4-FFF2-40B4-BE49-F238E27FC236}">
                <a16:creationId xmlns:a16="http://schemas.microsoft.com/office/drawing/2014/main" xmlns="" id="{28BDA287-3D6C-D543-8946-908A7488B457}"/>
              </a:ext>
            </a:extLst>
          </p:cNvPr>
          <p:cNvPicPr>
            <a:picLocks noChangeAspect="1"/>
          </p:cNvPicPr>
          <p:nvPr/>
        </p:nvPicPr>
        <p:blipFill>
          <a:blip r:embed="rId4"/>
          <a:stretch>
            <a:fillRect/>
          </a:stretch>
        </p:blipFill>
        <p:spPr>
          <a:xfrm>
            <a:off x="5327648" y="3488405"/>
            <a:ext cx="3024335" cy="3024335"/>
          </a:xfrm>
          <a:prstGeom prst="rect">
            <a:avLst/>
          </a:prstGeom>
        </p:spPr>
      </p:pic>
    </p:spTree>
    <p:extLst>
      <p:ext uri="{BB962C8B-B14F-4D97-AF65-F5344CB8AC3E}">
        <p14:creationId xmlns:p14="http://schemas.microsoft.com/office/powerpoint/2010/main" xmlns=""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indent="-342900" algn="just">
              <a:spcAft>
                <a:spcPts val="0"/>
              </a:spcAft>
              <a:buFont typeface="Wingdings" pitchFamily="2" charset="2"/>
              <a:buChar char="Ø"/>
            </a:pPr>
            <a:r>
              <a:rPr lang="sq-AL" sz="2200" b="1" dirty="0"/>
              <a:t>Qendra Evropiane kundër Krimit </a:t>
            </a:r>
            <a:r>
              <a:rPr lang="sq-AL" sz="2200" b="1" dirty="0" err="1"/>
              <a:t>Kibernetik</a:t>
            </a:r>
            <a:r>
              <a:rPr lang="sq-AL" sz="2200" b="1" dirty="0"/>
              <a:t> </a:t>
            </a:r>
            <a:r>
              <a:rPr lang="sq-AL" sz="2200" dirty="0"/>
              <a:t>(</a:t>
            </a:r>
            <a:r>
              <a:rPr lang="sq-AL" sz="2200" b="1" dirty="0"/>
              <a:t>EC3</a:t>
            </a:r>
            <a:r>
              <a:rPr lang="sq-AL" sz="2200" dirty="0"/>
              <a:t> apo </a:t>
            </a:r>
            <a:r>
              <a:rPr lang="sq-AL" sz="2200" b="1" dirty="0"/>
              <a:t>EC³</a:t>
            </a:r>
            <a:r>
              <a:rPr lang="sq-AL" sz="2200" dirty="0" smtClean="0"/>
              <a:t>):</a:t>
            </a:r>
            <a:endParaRPr lang="sq-AL" sz="2200" dirty="0"/>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sq-AL" sz="2200" b="1" dirty="0"/>
              <a:t>organ i Zyrës së Policisë (</a:t>
            </a:r>
            <a:r>
              <a:rPr lang="sq-AL" sz="2200" b="1" dirty="0" err="1"/>
              <a:t>Europol</a:t>
            </a:r>
            <a:r>
              <a:rPr lang="sq-AL" sz="2200" b="1" dirty="0"/>
              <a:t>)</a:t>
            </a:r>
            <a:r>
              <a:rPr lang="sq-AL" sz="2200" dirty="0"/>
              <a:t> i Bashkimit Evropian (BE), me seli në Hagë</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q-AL" sz="2200" b="1" dirty="0"/>
              <a:t>koordinon aktivitetet ndërkufitare të zbatimit të ligjit</a:t>
            </a:r>
            <a:r>
              <a:rPr lang="sq-AL" sz="2200" dirty="0"/>
              <a:t> kundër krimit kompjuterik</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q-AL" sz="2200" b="1" dirty="0"/>
              <a:t>vepron si qendër</a:t>
            </a:r>
            <a:r>
              <a:rPr lang="sq-AL" sz="2200" dirty="0"/>
              <a:t> e ekspertizës teknike për këtë çështje</a:t>
            </a:r>
          </a:p>
        </p:txBody>
      </p:sp>
      <p:pic>
        <p:nvPicPr>
          <p:cNvPr id="12" name="Picture 2" descr="C:\Users\Branko Stamenkovic\Desktop\europol-cyber-300x223.jpg">
            <a:extLst>
              <a:ext uri="{FF2B5EF4-FFF2-40B4-BE49-F238E27FC236}">
                <a16:creationId xmlns:a16="http://schemas.microsoft.com/office/drawing/2014/main" xmlns=""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sq-AL" sz="2200" b="1" dirty="0"/>
              <a:t>EUROJUST</a:t>
            </a:r>
            <a:r>
              <a:rPr lang="sq-AL" sz="2200" dirty="0"/>
              <a:t>:</a:t>
            </a:r>
          </a:p>
          <a:p>
            <a:pPr marL="342900" indent="-342900" algn="just">
              <a:spcAft>
                <a:spcPts val="0"/>
              </a:spcAft>
              <a:buFont typeface="Wingdings" pitchFamily="2" charset="2"/>
              <a:buChar char="Ø"/>
            </a:pPr>
            <a:endParaRPr lang="en-GB" sz="1000" dirty="0"/>
          </a:p>
          <a:p>
            <a:pPr marL="342900" indent="-342900" eaLnBrk="1" fontAlgn="auto" hangingPunct="1">
              <a:spcAft>
                <a:spcPts val="0"/>
              </a:spcAft>
              <a:buFont typeface="Wingdings" pitchFamily="2" charset="2"/>
              <a:buChar char="ü"/>
              <a:defRPr/>
            </a:pPr>
            <a:r>
              <a:rPr lang="sq-AL" sz="2200" i="1" dirty="0" err="1"/>
              <a:t>Eurojust</a:t>
            </a:r>
            <a:r>
              <a:rPr lang="sq-AL" sz="2200" i="1" dirty="0"/>
              <a:t> mund t'u kërkojë autoriteteve kompetente të shteteve anëtare të interesuara</a:t>
            </a:r>
            <a:r>
              <a:rPr lang="sq-AL" sz="2200" dirty="0"/>
              <a:t>:</a:t>
            </a:r>
          </a:p>
          <a:p>
            <a:pPr marL="342900" indent="-342900" eaLnBrk="1" fontAlgn="auto" hangingPunct="1">
              <a:spcAft>
                <a:spcPts val="0"/>
              </a:spcAft>
              <a:buFont typeface="Arial" panose="020B0604020202020204" pitchFamily="34" charset="0"/>
              <a:buChar char="•"/>
              <a:defRPr/>
            </a:pPr>
            <a:r>
              <a:rPr lang="sq-AL" sz="2200" b="1" dirty="0"/>
              <a:t>të hetojnë ose ndjekin</a:t>
            </a:r>
            <a:r>
              <a:rPr lang="sq-AL" sz="2200" dirty="0"/>
              <a:t> akte specifike</a:t>
            </a:r>
          </a:p>
          <a:p>
            <a:pPr marL="342900" indent="-342900" eaLnBrk="1" fontAlgn="auto" hangingPunct="1">
              <a:spcAft>
                <a:spcPts val="0"/>
              </a:spcAft>
              <a:buFont typeface="Arial" panose="020B0604020202020204" pitchFamily="34" charset="0"/>
              <a:buChar char="•"/>
              <a:defRPr/>
            </a:pPr>
            <a:r>
              <a:rPr lang="sq-AL" sz="2200" b="1" dirty="0"/>
              <a:t>të koordinojnë</a:t>
            </a:r>
            <a:r>
              <a:rPr lang="sq-AL" sz="2200" dirty="0"/>
              <a:t> me njëri tjetrin</a:t>
            </a:r>
          </a:p>
          <a:p>
            <a:pPr marL="342900" indent="-342900" eaLnBrk="1" fontAlgn="auto" hangingPunct="1">
              <a:spcAft>
                <a:spcPts val="0"/>
              </a:spcAft>
              <a:buFont typeface="Arial" panose="020B0604020202020204" pitchFamily="34" charset="0"/>
              <a:buChar char="•"/>
              <a:defRPr/>
            </a:pPr>
            <a:r>
              <a:rPr lang="sq-AL" sz="2200" b="1" dirty="0"/>
              <a:t>Të pranojnë </a:t>
            </a:r>
            <a:r>
              <a:rPr lang="sq-AL" sz="2200" dirty="0"/>
              <a:t>se një vend është më i vendosur për të ndjekur penalisht se një tjetër</a:t>
            </a:r>
          </a:p>
          <a:p>
            <a:pPr marL="342900" indent="-342900" eaLnBrk="1" fontAlgn="auto" hangingPunct="1">
              <a:spcAft>
                <a:spcPts val="0"/>
              </a:spcAft>
              <a:buFont typeface="Arial" panose="020B0604020202020204" pitchFamily="34" charset="0"/>
              <a:buChar char="•"/>
              <a:defRPr/>
            </a:pPr>
            <a:r>
              <a:rPr lang="sq-AL" sz="2200" b="1" dirty="0"/>
              <a:t>Të krijojnë</a:t>
            </a:r>
            <a:r>
              <a:rPr lang="sq-AL" sz="2200" dirty="0"/>
              <a:t> Ekipet e përbashkëta hetuese</a:t>
            </a:r>
          </a:p>
          <a:p>
            <a:pPr marL="342900" indent="-342900" eaLnBrk="1" fontAlgn="auto" hangingPunct="1">
              <a:spcAft>
                <a:spcPts val="0"/>
              </a:spcAft>
              <a:buFont typeface="Arial" panose="020B0604020202020204" pitchFamily="34" charset="0"/>
              <a:buChar char="•"/>
              <a:defRPr/>
            </a:pPr>
            <a:r>
              <a:rPr lang="sq-AL" sz="2200" b="1" dirty="0"/>
              <a:t>Të ofrojnë për </a:t>
            </a:r>
            <a:r>
              <a:rPr lang="sq-AL" sz="2200" b="1" dirty="0" err="1"/>
              <a:t>Eurojust</a:t>
            </a:r>
            <a:r>
              <a:rPr lang="sq-AL" sz="2200" dirty="0"/>
              <a:t> informacionet e nevojshme për kryerjen e detyrave të tij.</a:t>
            </a:r>
          </a:p>
        </p:txBody>
      </p:sp>
      <p:pic>
        <p:nvPicPr>
          <p:cNvPr id="5" name="Picture 4">
            <a:extLst>
              <a:ext uri="{FF2B5EF4-FFF2-40B4-BE49-F238E27FC236}">
                <a16:creationId xmlns:a16="http://schemas.microsoft.com/office/drawing/2014/main" xmlns=""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xmlns=""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xmlns=""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71523" y="1022735"/>
            <a:ext cx="4304224" cy="5847755"/>
          </a:xfrm>
          <a:prstGeom prst="rect">
            <a:avLst/>
          </a:prstGeom>
        </p:spPr>
        <p:txBody>
          <a:bodyPr wrap="square">
            <a:spAutoFit/>
          </a:bodyPr>
          <a:lstStyle/>
          <a:p>
            <a:pPr marL="342900" indent="-342900" eaLnBrk="1" hangingPunct="1">
              <a:buFont typeface="Wingdings" pitchFamily="2" charset="2"/>
              <a:buChar char="Ø"/>
            </a:pPr>
            <a:r>
              <a:rPr lang="sq-AL" sz="2200" b="1" dirty="0"/>
              <a:t>Pjesa e parë</a:t>
            </a:r>
          </a:p>
          <a:p>
            <a:pPr marL="342900" indent="-342900" eaLnBrk="1" hangingPunct="1">
              <a:buFont typeface="Wingdings" panose="05000000000000000000" pitchFamily="2" charset="2"/>
              <a:buChar char="ü"/>
            </a:pPr>
            <a:r>
              <a:rPr lang="sq-AL" sz="2200" i="1" dirty="0"/>
              <a:t>Ndihma juridike e ndërsjellë zyrtare dhe joformale në çështjet penale</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sq-AL" sz="2200" b="1" dirty="0"/>
              <a:t>Pjesa e dytë</a:t>
            </a:r>
          </a:p>
          <a:p>
            <a:pPr marL="342900" indent="-342900">
              <a:buFont typeface="Wingdings" pitchFamily="2" charset="2"/>
              <a:buChar char="ü"/>
            </a:pPr>
            <a:r>
              <a:rPr lang="sq-AL" sz="2200" i="1" dirty="0"/>
              <a:t>Organizatat dhe Rrjetet Ndërkombëtare të Specializuara në Bashkëpunimin Joformal dhe Zyrtar të Krimit </a:t>
            </a:r>
            <a:r>
              <a:rPr lang="sq-AL" sz="2200" i="1" dirty="0" err="1"/>
              <a:t>Kibernetik</a:t>
            </a:r>
            <a:endParaRPr lang="sq-AL" sz="2200" i="1" dirty="0"/>
          </a:p>
          <a:p>
            <a:pPr marL="0" indent="0" eaLnBrk="1" hangingPunct="1">
              <a:buNone/>
            </a:pPr>
            <a:endParaRPr lang="en-GB" sz="2200" dirty="0"/>
          </a:p>
          <a:p>
            <a:pPr marL="342900" indent="-342900" eaLnBrk="1" hangingPunct="1">
              <a:buFont typeface="Wingdings" pitchFamily="2" charset="2"/>
              <a:buChar char="Ø"/>
            </a:pPr>
            <a:r>
              <a:rPr lang="sq-AL" sz="2200" b="1" dirty="0"/>
              <a:t>Pjesa e tretë</a:t>
            </a:r>
          </a:p>
          <a:p>
            <a:pPr marL="342900" indent="-342900" eaLnBrk="1" hangingPunct="1">
              <a:buFont typeface="Wingdings" pitchFamily="2" charset="2"/>
              <a:buChar char="ü"/>
            </a:pPr>
            <a:r>
              <a:rPr lang="sq-AL" sz="2200" i="1" dirty="0"/>
              <a:t>Rrjeti i Bashkëpunimit Ndërkombëtar sipas Konventës së Budapestit 24/7</a:t>
            </a:r>
          </a:p>
          <a:p>
            <a:pPr marL="342900" indent="-342900" eaLnBrk="1" hangingPunct="1">
              <a:buFont typeface="Wingdings" pitchFamily="2" charset="2"/>
              <a:buChar char="Ø"/>
            </a:pPr>
            <a:endParaRPr lang="en-GB" sz="2200" dirty="0"/>
          </a:p>
        </p:txBody>
      </p:sp>
      <p:sp>
        <p:nvSpPr>
          <p:cNvPr id="7" name="Rectangle 6">
            <a:extLst>
              <a:ext uri="{FF2B5EF4-FFF2-40B4-BE49-F238E27FC236}">
                <a16:creationId xmlns:a16="http://schemas.microsoft.com/office/drawing/2014/main" xmlns="" id="{A51B7354-820D-5541-8995-2697B2FEAA89}"/>
              </a:ext>
            </a:extLst>
          </p:cNvPr>
          <p:cNvSpPr/>
          <p:nvPr/>
        </p:nvSpPr>
        <p:spPr>
          <a:xfrm>
            <a:off x="4960883" y="1022735"/>
            <a:ext cx="4011594" cy="2462213"/>
          </a:xfrm>
          <a:prstGeom prst="rect">
            <a:avLst/>
          </a:prstGeom>
        </p:spPr>
        <p:txBody>
          <a:bodyPr wrap="square">
            <a:spAutoFit/>
          </a:bodyPr>
          <a:lstStyle/>
          <a:p>
            <a:pPr marL="342900" indent="-342900" eaLnBrk="1" hangingPunct="1">
              <a:buFont typeface="Wingdings" pitchFamily="2" charset="2"/>
              <a:buChar char="Ø"/>
            </a:pPr>
            <a:r>
              <a:rPr lang="sq-AL" sz="2200" b="1" dirty="0"/>
              <a:t>Pjesa e katërt</a:t>
            </a:r>
          </a:p>
          <a:p>
            <a:pPr marL="342900" indent="-342900">
              <a:buFont typeface="Wingdings" pitchFamily="2" charset="2"/>
              <a:buChar char="ü"/>
            </a:pPr>
            <a:r>
              <a:rPr lang="sq-AL" sz="2200" i="1" dirty="0"/>
              <a:t>Reagimi ndërkombëtar ndaj krimit </a:t>
            </a:r>
            <a:r>
              <a:rPr lang="sq-AL" sz="2200" i="1" dirty="0" err="1"/>
              <a:t>kibernetik</a:t>
            </a:r>
            <a:r>
              <a:rPr lang="sq-AL" sz="2200" i="1" dirty="0"/>
              <a:t>: Shembull specifik për vendin</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sq-AL" sz="2200" b="1" dirty="0"/>
              <a:t>Pjesa e pestë</a:t>
            </a:r>
          </a:p>
          <a:p>
            <a:pPr marL="342900" indent="-342900">
              <a:buFont typeface="Wingdings" pitchFamily="2" charset="2"/>
              <a:buChar char="ü"/>
            </a:pPr>
            <a:r>
              <a:rPr lang="sq-AL" sz="2200" i="1" dirty="0"/>
              <a:t>Përmbledhje</a:t>
            </a:r>
          </a:p>
        </p:txBody>
      </p:sp>
      <p:pic>
        <p:nvPicPr>
          <p:cNvPr id="6" name="Picture 5" descr="A picture containing keyboard&#10;&#10;Description automatically generated">
            <a:extLst>
              <a:ext uri="{FF2B5EF4-FFF2-40B4-BE49-F238E27FC236}">
                <a16:creationId xmlns:a16="http://schemas.microsoft.com/office/drawing/2014/main" xmlns=""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39869"/>
          </a:xfrm>
          <a:prstGeom prst="rect">
            <a:avLst/>
          </a:prstGeom>
        </p:spPr>
        <p:txBody>
          <a:bodyPr>
            <a:spAutoFit/>
          </a:bodyPr>
          <a:lstStyle/>
          <a:p>
            <a:pPr algn="just">
              <a:spcAft>
                <a:spcPts val="0"/>
              </a:spcAft>
              <a:buFont typeface="Wingdings" pitchFamily="2" charset="2"/>
              <a:buChar char="Ø"/>
            </a:pPr>
            <a:r>
              <a:rPr lang="sq-AL" sz="2200" b="1" dirty="0"/>
              <a:t>Rrjeti gjyqësor </a:t>
            </a:r>
            <a:r>
              <a:rPr lang="sq-AL" sz="2200" b="1" dirty="0" err="1"/>
              <a:t>Eurojust</a:t>
            </a:r>
            <a:r>
              <a:rPr lang="sq-AL" sz="2200" b="1" dirty="0"/>
              <a:t> kundër krimeve kibernetike (EJCN)</a:t>
            </a:r>
            <a:r>
              <a:rPr lang="sq-AL"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sq-AL" sz="2000" b="1" dirty="0"/>
              <a:t>lehtëson dhe rrit bashkëpunimin ndërmjet autoriteteve gjyqësore kompetente</a:t>
            </a:r>
            <a:r>
              <a:rPr lang="sq-AL" sz="2000" dirty="0"/>
              <a:t> duke mundësuar shkëmbimin e ekspertizës, praktikave më të mira dhe njohurive të tjera të rëndësishme në lidhje me hetimin dhe ndjekjen penale të krimit </a:t>
            </a:r>
            <a:r>
              <a:rPr lang="sq-AL" sz="2000" dirty="0" err="1"/>
              <a:t>kibernetik</a:t>
            </a:r>
            <a:endParaRPr lang="sq-AL" sz="2000" dirty="0"/>
          </a:p>
          <a:p>
            <a:pPr marL="342900" indent="-342900" algn="just" eaLnBrk="1" fontAlgn="auto" hangingPunct="1">
              <a:spcAft>
                <a:spcPts val="0"/>
              </a:spcAft>
              <a:buFont typeface="Wingdings" panose="05000000000000000000" pitchFamily="2" charset="2"/>
              <a:buChar char="ü"/>
              <a:defRPr/>
            </a:pPr>
            <a:r>
              <a:rPr lang="sq-AL" sz="2000" b="1" dirty="0"/>
              <a:t>nxit dialogun ndërmjet aktorëve të ndryshëm</a:t>
            </a:r>
            <a:r>
              <a:rPr lang="sq-AL" sz="2000" dirty="0"/>
              <a:t> që luajnë rol në sigurimin e sundimit të ligjit në hapësirën kibernetike</a:t>
            </a:r>
          </a:p>
        </p:txBody>
      </p:sp>
      <p:pic>
        <p:nvPicPr>
          <p:cNvPr id="5" name="Picture 4">
            <a:extLst>
              <a:ext uri="{FF2B5EF4-FFF2-40B4-BE49-F238E27FC236}">
                <a16:creationId xmlns:a16="http://schemas.microsoft.com/office/drawing/2014/main" xmlns=""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xmlns=""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 e asaj që kemi mësuar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98221175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Rrjeti i Bashkëpunimit Ndërkombëtar sipas Konventës së Budapestit 24/7</a:t>
            </a:r>
          </a:p>
        </p:txBody>
      </p:sp>
    </p:spTree>
    <p:extLst>
      <p:ext uri="{BB962C8B-B14F-4D97-AF65-F5344CB8AC3E}">
        <p14:creationId xmlns:p14="http://schemas.microsoft.com/office/powerpoint/2010/main" xmlns=""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q-AL" sz="2200" b="1" dirty="0"/>
              <a:t>Neni 35 i Konventës së Budapestit:</a:t>
            </a:r>
          </a:p>
          <a:p>
            <a:pPr>
              <a:spcAft>
                <a:spcPts val="0"/>
              </a:spcAft>
              <a:buFont typeface="Wingdings" pitchFamily="2" charset="2"/>
              <a:buChar char="Ø"/>
            </a:pPr>
            <a:endParaRPr lang="en-GB" sz="1200" dirty="0"/>
          </a:p>
          <a:p>
            <a:pPr marL="342900" indent="-342900">
              <a:buFont typeface="Wingdings" pitchFamily="2" charset="2"/>
              <a:buChar char="ü"/>
            </a:pPr>
            <a:r>
              <a:rPr lang="sq-AL" sz="2200" b="1" dirty="0"/>
              <a:t>Obligimi për të krijuar një pikë kontakti të </a:t>
            </a:r>
            <a:r>
              <a:rPr lang="sq-AL" sz="2200" b="1" dirty="0" err="1"/>
              <a:t>disponueshme</a:t>
            </a:r>
            <a:r>
              <a:rPr lang="sq-AL" sz="2200" b="1" dirty="0"/>
              <a:t> përgjithmonë</a:t>
            </a:r>
            <a:r>
              <a:rPr lang="sq-AL" sz="2200" dirty="0"/>
              <a:t> të quajtur </a:t>
            </a:r>
            <a:r>
              <a:rPr lang="sq-AL" sz="2200" i="1" dirty="0"/>
              <a:t>rrjeti 24/7</a:t>
            </a:r>
            <a:r>
              <a:rPr lang="sq-AL" sz="2200" dirty="0"/>
              <a:t> i pikave të kontaktit </a:t>
            </a:r>
          </a:p>
          <a:p>
            <a:pPr marL="342900" indent="-342900">
              <a:buFont typeface="Wingdings" pitchFamily="2" charset="2"/>
              <a:buChar char="ü"/>
            </a:pPr>
            <a:r>
              <a:rPr lang="sq-AL" sz="2200" b="1" dirty="0"/>
              <a:t>Objektivat e përgjithshëm të këtyre pikave të kontaktit:</a:t>
            </a:r>
          </a:p>
          <a:p>
            <a:pPr marL="342900" indent="-342900">
              <a:buFont typeface="Arial" panose="020B0604020202020204" pitchFamily="34" charset="0"/>
              <a:buChar char="•"/>
            </a:pPr>
            <a:r>
              <a:rPr lang="sq-AL" sz="2200" dirty="0"/>
              <a:t>të lehtësohet bashkëpunimi ndërkombëtar</a:t>
            </a:r>
          </a:p>
          <a:p>
            <a:pPr marL="342900" indent="-342900">
              <a:buFont typeface="Arial" panose="020B0604020202020204" pitchFamily="34" charset="0"/>
              <a:buChar char="•"/>
            </a:pPr>
            <a:r>
              <a:rPr lang="sq-AL" sz="2200" dirty="0"/>
              <a:t>të ofrojë këshillim teknik për pikat e tjera të kontaktit</a:t>
            </a:r>
          </a:p>
          <a:p>
            <a:pPr marL="342900" indent="-342900">
              <a:buFont typeface="Arial" panose="020B0604020202020204" pitchFamily="34" charset="0"/>
              <a:buChar char="•"/>
            </a:pPr>
            <a:r>
              <a:rPr lang="sq-AL" sz="2200" dirty="0"/>
              <a:t>të aktivizojë mekanizmin e duhur për ruajtjen e shpejtë të të dhënave</a:t>
            </a:r>
          </a:p>
        </p:txBody>
      </p:sp>
      <p:sp>
        <p:nvSpPr>
          <p:cNvPr id="5" name="Rectangle 4">
            <a:extLst>
              <a:ext uri="{FF2B5EF4-FFF2-40B4-BE49-F238E27FC236}">
                <a16:creationId xmlns:a16="http://schemas.microsoft.com/office/drawing/2014/main" xmlns=""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sq-AL" sz="2200"/>
              <a:t>për të mbledhur urgjentisht prova</a:t>
            </a:r>
          </a:p>
          <a:p>
            <a:pPr marL="342900" lvl="1" indent="-342900">
              <a:buFont typeface="Arial" panose="020B0604020202020204" pitchFamily="34" charset="0"/>
              <a:buChar char="•"/>
            </a:pPr>
            <a:r>
              <a:rPr lang="sq-AL" sz="2200"/>
              <a:t>për të identifikuar dhe zbuluar të dyshuarit</a:t>
            </a:r>
          </a:p>
        </p:txBody>
      </p:sp>
      <p:pic>
        <p:nvPicPr>
          <p:cNvPr id="8" name="Picture 7">
            <a:extLst>
              <a:ext uri="{FF2B5EF4-FFF2-40B4-BE49-F238E27FC236}">
                <a16:creationId xmlns:a16="http://schemas.microsoft.com/office/drawing/2014/main" xmlns=""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xmlns=""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663089"/>
          </a:xfrm>
          <a:prstGeom prst="rect">
            <a:avLst/>
          </a:prstGeom>
        </p:spPr>
        <p:txBody>
          <a:bodyPr>
            <a:spAutoFit/>
          </a:bodyPr>
          <a:lstStyle/>
          <a:p>
            <a:pPr marL="342900" indent="-342900">
              <a:spcAft>
                <a:spcPts val="0"/>
              </a:spcAft>
              <a:buFont typeface="Wingdings" pitchFamily="2" charset="2"/>
              <a:buChar char="Ø"/>
            </a:pPr>
            <a:r>
              <a:rPr lang="sq-AL" sz="2200" b="1" dirty="0"/>
              <a:t>Pikat e kontaktit 24/7</a:t>
            </a:r>
            <a:r>
              <a:rPr lang="sq-AL" sz="2200" dirty="0"/>
              <a:t>:</a:t>
            </a:r>
          </a:p>
          <a:p>
            <a:pPr>
              <a:spcAft>
                <a:spcPts val="0"/>
              </a:spcAft>
              <a:buFont typeface="Wingdings" pitchFamily="2" charset="2"/>
              <a:buChar char="Ø"/>
            </a:pPr>
            <a:endParaRPr lang="en-GB" sz="1000" dirty="0"/>
          </a:p>
          <a:p>
            <a:pPr marL="269875" indent="-269875">
              <a:buFont typeface="Arial" charset="0"/>
              <a:buChar char="•"/>
              <a:defRPr/>
            </a:pPr>
            <a:r>
              <a:rPr lang="sq-AL" sz="2000" b="1" dirty="0">
                <a:ea typeface="ＭＳ Ｐゴシック" charset="0"/>
                <a:cs typeface="ＭＳ Ｐゴシック" charset="0"/>
              </a:rPr>
              <a:t>Rrjeti </a:t>
            </a:r>
            <a:r>
              <a:rPr lang="sq-AL" sz="2000" b="1" dirty="0" err="1">
                <a:ea typeface="ＭＳ Ｐゴシック" charset="0"/>
                <a:cs typeface="ＭＳ Ｐゴシック" charset="0"/>
              </a:rPr>
              <a:t>operacional</a:t>
            </a:r>
            <a:r>
              <a:rPr lang="sq-AL" sz="2000" dirty="0">
                <a:ea typeface="ＭＳ Ｐゴシック" charset="0"/>
                <a:cs typeface="ＭＳ Ｐゴシック" charset="0"/>
              </a:rPr>
              <a:t> i ekspertëve për kriminalitetin e teknologjisë së lartë </a:t>
            </a:r>
          </a:p>
          <a:p>
            <a:pPr marL="269875" indent="-269875">
              <a:buFont typeface="Arial" charset="0"/>
              <a:buChar char="•"/>
              <a:defRPr/>
            </a:pPr>
            <a:r>
              <a:rPr lang="sq-AL" sz="2000" dirty="0">
                <a:ea typeface="ＭＳ Ｐゴシック" charset="0"/>
                <a:cs typeface="ＭＳ Ｐゴシック" charset="0"/>
              </a:rPr>
              <a:t>Dhënia e </a:t>
            </a:r>
            <a:r>
              <a:rPr lang="sq-AL" sz="2000" b="1" dirty="0">
                <a:ea typeface="ＭＳ Ｐゴシック" charset="0"/>
                <a:cs typeface="ＭＳ Ｐゴシック" charset="0"/>
              </a:rPr>
              <a:t>ndihmës dhe bashkëpunimi shumë shpejt</a:t>
            </a:r>
            <a:r>
              <a:rPr lang="sq-AL" sz="2000" dirty="0">
                <a:ea typeface="ＭＳ Ｐゴシック" charset="0"/>
                <a:cs typeface="ＭＳ Ｐゴシック" charset="0"/>
              </a:rPr>
              <a:t> edhe nëse një kërkesë zyrtare e bashkëpunimit duhet të ndjekë këtë mënyrë joformale</a:t>
            </a:r>
          </a:p>
          <a:p>
            <a:pPr marL="269875" indent="-269875">
              <a:buFont typeface="Arial" charset="0"/>
              <a:buChar char="•"/>
              <a:defRPr/>
            </a:pPr>
            <a:r>
              <a:rPr lang="sq-AL" sz="2000" dirty="0">
                <a:ea typeface="ＭＳ Ｐゴシック" charset="0"/>
                <a:cs typeface="ＭＳ Ｐゴシック" charset="0"/>
              </a:rPr>
              <a:t>Një pikë e vetme kontakti për secilin vend, </a:t>
            </a:r>
            <a:r>
              <a:rPr lang="sq-AL" sz="2000" b="1" dirty="0">
                <a:ea typeface="ＭＳ Ｐゴシック" charset="0"/>
                <a:cs typeface="ＭＳ Ｐゴシック" charset="0"/>
              </a:rPr>
              <a:t>e </a:t>
            </a:r>
            <a:r>
              <a:rPr lang="sq-AL" sz="2000" b="1" dirty="0" err="1">
                <a:ea typeface="ＭＳ Ｐゴシック" charset="0"/>
                <a:cs typeface="ＭＳ Ｐゴシック" charset="0"/>
              </a:rPr>
              <a:t>disponueshme</a:t>
            </a:r>
            <a:r>
              <a:rPr lang="sq-AL" sz="2000" b="1" dirty="0">
                <a:ea typeface="ＭＳ Ｐゴシック" charset="0"/>
                <a:cs typeface="ＭＳ Ｐゴシック" charset="0"/>
              </a:rPr>
              <a:t> 24 orë në ditë, 7 ditë në javë</a:t>
            </a:r>
          </a:p>
          <a:p>
            <a:pPr marL="269875" indent="-269875">
              <a:buFont typeface="Arial" charset="0"/>
              <a:buChar char="•"/>
              <a:defRPr/>
            </a:pPr>
            <a:r>
              <a:rPr lang="sq-AL" sz="2000" b="1" dirty="0">
                <a:effectLst>
                  <a:outerShdw blurRad="38100" dist="38100" dir="2700000" algn="tl">
                    <a:srgbClr val="DDDDDD"/>
                  </a:outerShdw>
                </a:effectLst>
                <a:ea typeface="ＭＳ Ｐゴシック" charset="0"/>
                <a:cs typeface="ＭＳ Ｐゴシック" charset="0"/>
              </a:rPr>
              <a:t>Komunikimi i drejtpërdrejtë ndërmjet pikave</a:t>
            </a:r>
          </a:p>
          <a:p>
            <a:pPr marL="269875" indent="-269875">
              <a:buFont typeface="Arial" charset="0"/>
              <a:buChar char="•"/>
              <a:defRPr/>
            </a:pPr>
            <a:r>
              <a:rPr lang="sq-AL" sz="2000" dirty="0">
                <a:ea typeface="ＭＳ Ｐゴシック" charset="0"/>
                <a:cs typeface="ＭＳ Ｐゴシック" charset="0"/>
              </a:rPr>
              <a:t>Kryesisht planifikuar të sigurohet mundësia për të ruajtur menjëherë të dhënat e trafikut dhe të dhëna të tjera të ruajtura në të gjithë botën</a:t>
            </a:r>
          </a:p>
        </p:txBody>
      </p:sp>
      <p:pic>
        <p:nvPicPr>
          <p:cNvPr id="6" name="Picture 5">
            <a:extLst>
              <a:ext uri="{FF2B5EF4-FFF2-40B4-BE49-F238E27FC236}">
                <a16:creationId xmlns:a16="http://schemas.microsoft.com/office/drawing/2014/main" xmlns=""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xmlns=""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262979"/>
          </a:xfrm>
          <a:prstGeom prst="rect">
            <a:avLst/>
          </a:prstGeom>
        </p:spPr>
        <p:txBody>
          <a:bodyPr>
            <a:spAutoFit/>
          </a:bodyPr>
          <a:lstStyle/>
          <a:p>
            <a:pPr marL="342900" indent="-342900">
              <a:spcAft>
                <a:spcPts val="0"/>
              </a:spcAft>
              <a:buFont typeface="Wingdings" pitchFamily="2" charset="2"/>
              <a:buChar char="Ø"/>
            </a:pPr>
            <a:r>
              <a:rPr lang="sq-AL" sz="2200" b="1" dirty="0"/>
              <a:t>Pikat e kontaktit 24/7</a:t>
            </a:r>
            <a:r>
              <a:rPr lang="sq-AL"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sq-AL" sz="2200" b="1" dirty="0"/>
              <a:t>shumica e pikave të kontaktit</a:t>
            </a:r>
            <a:r>
              <a:rPr lang="sq-AL" sz="2200" dirty="0"/>
              <a:t> janë pika të kontaktit me bazë </a:t>
            </a:r>
            <a:r>
              <a:rPr lang="sq-AL" sz="2200" b="1" dirty="0"/>
              <a:t>në polici</a:t>
            </a:r>
          </a:p>
          <a:p>
            <a:pPr marL="342900" indent="-342900">
              <a:spcAft>
                <a:spcPts val="0"/>
              </a:spcAft>
              <a:buFont typeface="Arial" panose="020B0604020202020204" pitchFamily="34" charset="0"/>
              <a:buChar char="•"/>
            </a:pPr>
            <a:endParaRPr lang="en-GB" sz="1400" dirty="0"/>
          </a:p>
          <a:p>
            <a:pPr marL="342900" indent="-342900">
              <a:spcAft>
                <a:spcPts val="0"/>
              </a:spcAft>
              <a:buFont typeface="Arial" panose="020B0604020202020204" pitchFamily="34" charset="0"/>
              <a:buChar char="•"/>
            </a:pPr>
            <a:r>
              <a:rPr lang="sq-AL" sz="2200" b="1" dirty="0"/>
              <a:t>disa prej tyre janë pika të kontaktit</a:t>
            </a:r>
            <a:r>
              <a:rPr lang="sq-AL" sz="2200" dirty="0"/>
              <a:t> të Shërbimeve të </a:t>
            </a:r>
            <a:r>
              <a:rPr lang="sq-AL" sz="2200" b="1" dirty="0"/>
              <a:t>Prokurorisë</a:t>
            </a:r>
          </a:p>
          <a:p>
            <a:pPr marL="342900" indent="-342900">
              <a:spcAft>
                <a:spcPts val="0"/>
              </a:spcAft>
              <a:buFont typeface="Arial" panose="020B0604020202020204" pitchFamily="34" charset="0"/>
              <a:buChar char="•"/>
            </a:pPr>
            <a:endParaRPr lang="en-GB" sz="1400" dirty="0"/>
          </a:p>
          <a:p>
            <a:pPr marL="342900" indent="-342900">
              <a:spcAft>
                <a:spcPts val="0"/>
              </a:spcAft>
              <a:buFont typeface="Arial" panose="020B0604020202020204" pitchFamily="34" charset="0"/>
              <a:buChar char="•"/>
            </a:pPr>
            <a:r>
              <a:rPr lang="sq-AL" sz="2200" b="1" dirty="0"/>
              <a:t>Konventa e Budapestit ka paraparë një bazë ligjore</a:t>
            </a:r>
            <a:r>
              <a:rPr lang="sq-AL" sz="2200" dirty="0"/>
              <a:t> për rrjetin 24/7 të pikave të kontaktit, të cilat njihen si një nga mjetet më të dobishme në lidhje me bashkëpunimin ndërkombëtar</a:t>
            </a:r>
          </a:p>
        </p:txBody>
      </p:sp>
      <p:pic>
        <p:nvPicPr>
          <p:cNvPr id="6" name="Picture 5">
            <a:extLst>
              <a:ext uri="{FF2B5EF4-FFF2-40B4-BE49-F238E27FC236}">
                <a16:creationId xmlns:a16="http://schemas.microsoft.com/office/drawing/2014/main" xmlns=""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xmlns=""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q-AL" sz="3200" b="1" dirty="0">
                <a:ea typeface="ＭＳ Ｐゴシック" charset="0"/>
                <a:cs typeface="ＭＳ Ｐゴシック" charset="0"/>
              </a:rPr>
              <a:t>Pjesa e katërt</a:t>
            </a:r>
          </a:p>
          <a:p>
            <a:endParaRPr lang="en-GB" sz="3200" b="1" dirty="0">
              <a:ea typeface="ＭＳ Ｐゴシック" charset="0"/>
            </a:endParaRPr>
          </a:p>
          <a:p>
            <a:pPr algn="ctr"/>
            <a:r>
              <a:rPr lang="sq-AL" sz="3200" b="1" dirty="0"/>
              <a:t>Shembull i shteteve të Partneritetit Lindor: përmirësimi i aspekteve praktike të bashkëpunimit ndërkombëtar</a:t>
            </a:r>
          </a:p>
        </p:txBody>
      </p:sp>
    </p:spTree>
    <p:extLst>
      <p:ext uri="{BB962C8B-B14F-4D97-AF65-F5344CB8AC3E}">
        <p14:creationId xmlns:p14="http://schemas.microsoft.com/office/powerpoint/2010/main" xmlns=""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894204"/>
            <a:ext cx="4315036" cy="5386090"/>
          </a:xfrm>
          <a:prstGeom prst="rect">
            <a:avLst/>
          </a:prstGeom>
        </p:spPr>
        <p:txBody>
          <a:bodyPr wrap="square">
            <a:spAutoFit/>
          </a:bodyPr>
          <a:lstStyle/>
          <a:p>
            <a:pPr marL="342900" lvl="2" indent="-342900" algn="just">
              <a:buFont typeface="Wingdings" pitchFamily="2" charset="2"/>
              <a:buChar char="ü"/>
            </a:pPr>
            <a:r>
              <a:rPr lang="sq-AL" sz="2150" i="1" dirty="0"/>
              <a:t>të kuptuarit e ndryshimeve ndërmjet ndihmës juridike të ndërsjellë zyrtare dhe joformale në çështjet penale</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sq-AL" sz="2150" i="1" dirty="0"/>
              <a:t>marrja e informacioneve dhe njohurive shtesë në lidhje me Organizatat dhe Rrjetet Ndërkombëtare për organizimin, konfigurimin dhe kompetencat e krimit </a:t>
            </a:r>
            <a:r>
              <a:rPr lang="sq-AL" sz="2150" i="1" dirty="0" err="1"/>
              <a:t>kibernetik</a:t>
            </a:r>
            <a:endParaRPr lang="sq-AL" sz="2150" i="1" dirty="0"/>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sq-AL" sz="2150" i="1" dirty="0"/>
              <a:t>analizimi dhe të kuptuarit në mënyrë plotësuese i zbatimit të Konventës së Krimit </a:t>
            </a:r>
            <a:r>
              <a:rPr lang="sq-AL" sz="2150" i="1" dirty="0" err="1"/>
              <a:t>Kibernetik</a:t>
            </a:r>
            <a:r>
              <a:rPr lang="sq-AL" sz="2150" i="1" dirty="0"/>
              <a:t> të Këshillit të Evropës, neni 35</a:t>
            </a:r>
          </a:p>
        </p:txBody>
      </p:sp>
      <p:sp>
        <p:nvSpPr>
          <p:cNvPr id="16" name="TextBox 15">
            <a:extLst>
              <a:ext uri="{FF2B5EF4-FFF2-40B4-BE49-F238E27FC236}">
                <a16:creationId xmlns:a16="http://schemas.microsoft.com/office/drawing/2014/main" xmlns="" id="{BC236941-1F46-4363-B666-BED0F7B0949A}"/>
              </a:ext>
            </a:extLst>
          </p:cNvPr>
          <p:cNvSpPr txBox="1"/>
          <p:nvPr/>
        </p:nvSpPr>
        <p:spPr>
          <a:xfrm>
            <a:off x="4604841" y="932177"/>
            <a:ext cx="4172607" cy="2123658"/>
          </a:xfrm>
          <a:prstGeom prst="rect">
            <a:avLst/>
          </a:prstGeom>
          <a:noFill/>
        </p:spPr>
        <p:txBody>
          <a:bodyPr wrap="square">
            <a:spAutoFit/>
          </a:bodyPr>
          <a:lstStyle/>
          <a:p>
            <a:pPr marL="342900" lvl="2" indent="-342900" algn="just">
              <a:buFont typeface="Wingdings" pitchFamily="2" charset="2"/>
              <a:buChar char="ü"/>
            </a:pPr>
            <a:r>
              <a:rPr lang="sq-AL" sz="2150" i="1"/>
              <a:t>të rritet vetëdijesimi në lidhje me disa nga zgjidhjet vendore kombëtare për shtypjen e krimit kibernetik dhe ndihmën juridike të ndërsjellë në lidhje me këtë</a:t>
            </a:r>
          </a:p>
        </p:txBody>
      </p:sp>
      <p:pic>
        <p:nvPicPr>
          <p:cNvPr id="5" name="Picture 4">
            <a:extLst>
              <a:ext uri="{FF2B5EF4-FFF2-40B4-BE49-F238E27FC236}">
                <a16:creationId xmlns:a16="http://schemas.microsoft.com/office/drawing/2014/main" xmlns=""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t>Partneriteti Lindor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xmlns=""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Rectangle 18">
            <a:extLst>
              <a:ext uri="{FF2B5EF4-FFF2-40B4-BE49-F238E27FC236}">
                <a16:creationId xmlns:a16="http://schemas.microsoft.com/office/drawing/2014/main" xmlns=""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sq-AL" sz="2200"/>
              <a:t>Partneriteti Lindor (EaP) është një iniciativë e përbashkët që përfshin BE-në, shtetet anëtare të saj dhe gjashtë Partnerë të Evropës Lindore: Armenia, Azerbajxhani, Bjellorusia, Gjeorgjia, Republika e Moldavisë dhe Ukraina.</a:t>
            </a:r>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sq-AL" sz="2200"/>
              <a:t>Lufta kundër krimit kibernetik dhe në veçanti përmirësimi i bashkëpunimit ndërkombëtar është një nga përparësitë kryesore për zhvillimin e rajonit.</a:t>
            </a:r>
          </a:p>
        </p:txBody>
      </p:sp>
    </p:spTree>
    <p:extLst>
      <p:ext uri="{BB962C8B-B14F-4D97-AF65-F5344CB8AC3E}">
        <p14:creationId xmlns:p14="http://schemas.microsoft.com/office/powerpoint/2010/main" xmlns=""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t>Partneriteti Lindor:</a:t>
            </a:r>
          </a:p>
          <a:p>
            <a:pPr algn="r"/>
            <a:r>
              <a:rPr lang="sq-AL" sz="3200"/>
              <a:t>Përpjekjet për ndërtimin e kapaciteteve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78570" y="989546"/>
            <a:ext cx="4572000" cy="5170646"/>
          </a:xfrm>
          <a:prstGeom prst="rect">
            <a:avLst/>
          </a:prstGeom>
        </p:spPr>
        <p:txBody>
          <a:bodyPr>
            <a:spAutoFit/>
          </a:bodyPr>
          <a:lstStyle/>
          <a:p>
            <a:pPr marL="342900" indent="-342900">
              <a:spcAft>
                <a:spcPts val="0"/>
              </a:spcAft>
              <a:buFont typeface="Wingdings" pitchFamily="2" charset="2"/>
              <a:buChar char="Ø"/>
            </a:pPr>
            <a:r>
              <a:rPr lang="sq-AL" sz="2200"/>
              <a:t>Seri takimesh rajonale në kuadër të projekteve të përbashkëta të BE-së/Këshillit të Evropës  Cybercirme@EaP në periudhën 2015-2018</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sq-AL" sz="2200"/>
              <a:t>Përgatitja e rekomandimeve dhe udhëzimeve të ndryshme (përfshirë modelet e bashkëpunimit)</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sq-AL" sz="2200"/>
              <a:t>Progresi i përmbledhur në Raportet rajonale të Bashkëpunimit Ndërkombëtar në Partneritetin Lindor - raporti i fundit nga maji 2018</a:t>
            </a:r>
          </a:p>
        </p:txBody>
      </p:sp>
      <p:pic>
        <p:nvPicPr>
          <p:cNvPr id="8" name="Picture 7" descr="A group of people sitting at a table&#10;&#10;Description automatically generated">
            <a:extLst>
              <a:ext uri="{FF2B5EF4-FFF2-40B4-BE49-F238E27FC236}">
                <a16:creationId xmlns:a16="http://schemas.microsoft.com/office/drawing/2014/main" xmlns=""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xmlns=""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600" dirty="0"/>
              <a:t>Raporti i vitit 2018:</a:t>
            </a:r>
          </a:p>
          <a:p>
            <a:pPr algn="r"/>
            <a:r>
              <a:rPr lang="sq-AL" sz="2600" dirty="0"/>
              <a:t>Katër shtyllat kryesore për përmirësimin e bashkëpunimit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xmlns="" id="{E63CEFFC-7D15-46F2-A80B-6B747AC1831E}"/>
              </a:ext>
            </a:extLst>
          </p:cNvPr>
          <p:cNvGraphicFramePr/>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sq-AL" sz="2800">
                <a:latin typeface="Verdana" panose="020B0604030504040204" pitchFamily="34" charset="0"/>
                <a:ea typeface="Verdana" panose="020B0604030504040204" pitchFamily="34" charset="0"/>
              </a:rPr>
              <a:t>Raporti i vitit 2018:</a:t>
            </a:r>
          </a:p>
          <a:p>
            <a:pPr algn="r"/>
            <a:r>
              <a:rPr lang="sq-AL" sz="2800">
                <a:latin typeface="Verdana" panose="020B0604030504040204" pitchFamily="34" charset="0"/>
                <a:ea typeface="Verdana" panose="020B0604030504040204" pitchFamily="34" charset="0"/>
              </a:rPr>
              <a:t>Kushtet ligjore</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2" name="Rectangle 1"/>
          <p:cNvSpPr/>
          <p:nvPr/>
        </p:nvSpPr>
        <p:spPr>
          <a:xfrm>
            <a:off x="152400" y="1149489"/>
            <a:ext cx="4604795" cy="5370701"/>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Rishikimi gjithëpërfshirës ligjor:</a:t>
            </a:r>
          </a:p>
          <a:p>
            <a:endParaRPr lang="en-GB" sz="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sz="1700" dirty="0"/>
              <a:t>Sjellja e koncepteve dhe përkufizimeve uniforme (veprat themelore, provat elektronike);</a:t>
            </a:r>
          </a:p>
          <a:p>
            <a:pPr marL="342900" indent="-342900">
              <a:spcBef>
                <a:spcPts val="600"/>
              </a:spcBef>
              <a:spcAft>
                <a:spcPts val="0"/>
              </a:spcAft>
              <a:buFont typeface="Wingdings" pitchFamily="2" charset="2"/>
              <a:buChar char="Ø"/>
            </a:pPr>
            <a:r>
              <a:rPr lang="sq-AL" sz="1700" dirty="0"/>
              <a:t>Kompetencat procedurale sipas Konventës (dispozitat e ruajtjes dhe urdhrat e paraqitjes së të dhënave),</a:t>
            </a:r>
          </a:p>
          <a:p>
            <a:pPr marL="342900" indent="-342900">
              <a:spcBef>
                <a:spcPts val="600"/>
              </a:spcBef>
              <a:spcAft>
                <a:spcPts val="0"/>
              </a:spcAft>
              <a:buFont typeface="Wingdings" pitchFamily="2" charset="2"/>
              <a:buChar char="Ø"/>
            </a:pPr>
            <a:r>
              <a:rPr lang="sq-AL" sz="1700" dirty="0"/>
              <a:t>Rregulloret për pikat e kontaktit të autoriteteve 24/7, funksionet dhe operacionet;</a:t>
            </a:r>
          </a:p>
          <a:p>
            <a:pPr marL="342900" indent="-342900">
              <a:spcBef>
                <a:spcPts val="600"/>
              </a:spcBef>
              <a:spcAft>
                <a:spcPts val="0"/>
              </a:spcAft>
              <a:buFont typeface="Wingdings" pitchFamily="2" charset="2"/>
              <a:buChar char="Ø"/>
            </a:pPr>
            <a:r>
              <a:rPr lang="sq-AL" sz="1700" dirty="0"/>
              <a:t>Mundësitë sipas nenit </a:t>
            </a:r>
            <a:r>
              <a:rPr lang="sq-AL" sz="1700" dirty="0" err="1"/>
              <a:t>18.1.b</a:t>
            </a:r>
            <a:r>
              <a:rPr lang="sq-AL" sz="1700" dirty="0"/>
              <a:t> të Konventës për krimin </a:t>
            </a:r>
            <a:r>
              <a:rPr lang="sq-AL" sz="1700" dirty="0" err="1"/>
              <a:t>kibernetik</a:t>
            </a:r>
            <a:r>
              <a:rPr lang="sq-AL" sz="1700" dirty="0"/>
              <a:t>;</a:t>
            </a:r>
          </a:p>
          <a:p>
            <a:pPr marL="342900" indent="-342900">
              <a:spcBef>
                <a:spcPts val="600"/>
              </a:spcBef>
              <a:spcAft>
                <a:spcPts val="0"/>
              </a:spcAft>
              <a:buFont typeface="Wingdings" pitchFamily="2" charset="2"/>
              <a:buChar char="Ø"/>
            </a:pPr>
            <a:r>
              <a:rPr lang="sq-AL" sz="1700" dirty="0"/>
              <a:t>Heqja e pengesave për </a:t>
            </a:r>
            <a:r>
              <a:rPr lang="sq-AL" sz="1700" dirty="0" err="1"/>
              <a:t>procesimin</a:t>
            </a:r>
            <a:r>
              <a:rPr lang="sq-AL" sz="1700" dirty="0"/>
              <a:t> e përshpejtuar të kërkesave të NJN-së (p.sh. kërkesat e reduktuara për dokumente origjinale); </a:t>
            </a:r>
          </a:p>
          <a:p>
            <a:pPr marL="342900" indent="-342900">
              <a:spcBef>
                <a:spcPts val="600"/>
              </a:spcBef>
              <a:spcAft>
                <a:spcPts val="0"/>
              </a:spcAft>
              <a:buFont typeface="Wingdings" pitchFamily="2" charset="2"/>
              <a:buChar char="Ø"/>
            </a:pPr>
            <a:r>
              <a:rPr lang="sq-AL" sz="1700" dirty="0" err="1"/>
              <a:t>Disponueshmëria</a:t>
            </a:r>
            <a:r>
              <a:rPr lang="sq-AL" sz="1700" dirty="0"/>
              <a:t> publike e udhëzuesve ose manualeve të praktikave më të mira.</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xmlns=""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Komunikimi efikas</a:t>
            </a:r>
          </a:p>
        </p:txBody>
      </p:sp>
      <p:sp>
        <p:nvSpPr>
          <p:cNvPr id="2" name="Rectangle 1"/>
          <p:cNvSpPr/>
          <p:nvPr/>
        </p:nvSpPr>
        <p:spPr>
          <a:xfrm>
            <a:off x="117674" y="1137914"/>
            <a:ext cx="4651095" cy="5278368"/>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Përmirësimi i aspekteve që lidhen me komunikim:</a:t>
            </a:r>
          </a:p>
          <a:p>
            <a:pPr marL="285750" indent="-285750">
              <a:buFontTx/>
              <a:buChar char="-"/>
            </a:pPr>
            <a:endParaRPr lang="en-GB" sz="9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sz="1700" dirty="0"/>
              <a:t>Përdorimi i shablloneve dhe formularëve standardë shumë-gjuhësorë për komunikimet 24/7 dhe ndihmën juridike të ndërsjellë;</a:t>
            </a:r>
          </a:p>
          <a:p>
            <a:pPr marL="342900" indent="-342900">
              <a:spcBef>
                <a:spcPts val="600"/>
              </a:spcBef>
              <a:spcAft>
                <a:spcPts val="0"/>
              </a:spcAft>
              <a:buFont typeface="Wingdings" pitchFamily="2" charset="2"/>
              <a:buChar char="Ø"/>
            </a:pPr>
            <a:r>
              <a:rPr lang="sq-AL" sz="1700" dirty="0"/>
              <a:t>Përdorimi i burimeve të Komunitetit Oktapod për bashkëpunim ndërkombëtar (të dhëna të verifikuara); </a:t>
            </a:r>
          </a:p>
          <a:p>
            <a:pPr marL="342900" indent="-342900">
              <a:spcBef>
                <a:spcPts val="600"/>
              </a:spcBef>
              <a:spcAft>
                <a:spcPts val="0"/>
              </a:spcAft>
              <a:buFont typeface="Wingdings" pitchFamily="2" charset="2"/>
              <a:buChar char="Ø"/>
            </a:pPr>
            <a:r>
              <a:rPr lang="sq-AL" sz="1700" dirty="0"/>
              <a:t>Koordinimi ndërmjet Pikave të Kontaktit 24/7 dhe autoritetit të NJN-së duke shpërndarë informacion dhe duke siguruar ndjekjen e rasteve hyrëse/dalëse;</a:t>
            </a:r>
          </a:p>
          <a:p>
            <a:pPr marL="342900" indent="-342900">
              <a:spcBef>
                <a:spcPts val="600"/>
              </a:spcBef>
              <a:spcAft>
                <a:spcPts val="0"/>
              </a:spcAft>
              <a:buFont typeface="Wingdings" pitchFamily="2" charset="2"/>
              <a:buChar char="Ø"/>
            </a:pPr>
            <a:r>
              <a:rPr lang="sq-AL" sz="1700" dirty="0"/>
              <a:t>Trajnim i specializuar i hetuesve, prokurorëve, personelit gjyqësor, oficerëve të bashkëpunimit ndërkombëtar dhe përfaqësuesve të pikave kombëtare të kontaktit.</a:t>
            </a:r>
          </a:p>
        </p:txBody>
      </p:sp>
      <p:pic>
        <p:nvPicPr>
          <p:cNvPr id="1026" name="Picture 2">
            <a:extLst>
              <a:ext uri="{FF2B5EF4-FFF2-40B4-BE49-F238E27FC236}">
                <a16:creationId xmlns:a16="http://schemas.microsoft.com/office/drawing/2014/main" xmlns=""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Menaxhimi i procesit</a:t>
            </a:r>
          </a:p>
        </p:txBody>
      </p:sp>
      <p:sp>
        <p:nvSpPr>
          <p:cNvPr id="2" name="Rectangle 1"/>
          <p:cNvSpPr/>
          <p:nvPr/>
        </p:nvSpPr>
        <p:spPr>
          <a:xfrm>
            <a:off x="7938" y="1120200"/>
            <a:ext cx="4668234" cy="5724644"/>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Përmirësimi i menaxhimit të procesit:</a:t>
            </a:r>
          </a:p>
          <a:p>
            <a:endParaRPr lang="en-GB" sz="7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sz="1700" dirty="0"/>
              <a:t>Udhëzime për pikat e kontaktit 24/7 bazuar në praktikat dhe përvojën më të mirë;</a:t>
            </a:r>
          </a:p>
          <a:p>
            <a:pPr marL="342900" indent="-342900">
              <a:spcBef>
                <a:spcPts val="600"/>
              </a:spcBef>
              <a:spcAft>
                <a:spcPts val="0"/>
              </a:spcAft>
              <a:buFont typeface="Wingdings" pitchFamily="2" charset="2"/>
              <a:buChar char="Ø"/>
            </a:pPr>
            <a:r>
              <a:rPr lang="sq-AL" sz="1700" dirty="0"/>
              <a:t>Bashkëpunim zyrtar ndërmjet agjencive të zbatimit të ligjit dhe ISP-ve;</a:t>
            </a:r>
          </a:p>
          <a:p>
            <a:pPr marL="342900" indent="-342900">
              <a:spcBef>
                <a:spcPts val="600"/>
              </a:spcBef>
              <a:spcAft>
                <a:spcPts val="0"/>
              </a:spcAft>
              <a:buFont typeface="Wingdings" pitchFamily="2" charset="2"/>
              <a:buChar char="Ø"/>
            </a:pPr>
            <a:r>
              <a:rPr lang="sq-AL" sz="1700" dirty="0"/>
              <a:t>Përdorim efikas i burimeve njerëzore dhe komunikimeve për bashkëpunim ndërkombëtar, p.sh. komunikimet polici-polici për prova të pranueshme dhe qasje të drejtpërdrejtë tek ofruesit e shërbimeve të huaja/sektorin bankar;</a:t>
            </a:r>
          </a:p>
          <a:p>
            <a:pPr marL="342900" indent="-342900">
              <a:spcBef>
                <a:spcPts val="600"/>
              </a:spcBef>
              <a:spcAft>
                <a:spcPts val="0"/>
              </a:spcAft>
              <a:buFont typeface="Wingdings" pitchFamily="2" charset="2"/>
              <a:buChar char="Ø"/>
            </a:pPr>
            <a:r>
              <a:rPr lang="sq-AL" sz="1700" dirty="0" err="1"/>
              <a:t>Procesimi</a:t>
            </a:r>
            <a:r>
              <a:rPr lang="sq-AL" sz="1700" dirty="0"/>
              <a:t> zyrtar i urgjencës/përparësisë për kërkesat hyrëse të ndihmës reciproke bazuar në kriteret e pajtuara;</a:t>
            </a:r>
          </a:p>
          <a:p>
            <a:pPr marL="342900" indent="-342900">
              <a:spcBef>
                <a:spcPts val="600"/>
              </a:spcBef>
              <a:spcAft>
                <a:spcPts val="0"/>
              </a:spcAft>
              <a:buFont typeface="Wingdings" pitchFamily="2" charset="2"/>
              <a:buChar char="Ø"/>
            </a:pPr>
            <a:r>
              <a:rPr lang="sq-AL" sz="1700" dirty="0"/>
              <a:t>Integrimi më i mirë i të dhënave kryesore për kërkesat e NJN-së në sistemet e </a:t>
            </a:r>
            <a:r>
              <a:rPr lang="sq-AL" sz="1700" dirty="0" err="1"/>
              <a:t>disponueshme</a:t>
            </a:r>
            <a:r>
              <a:rPr lang="sq-AL" sz="1700" dirty="0"/>
              <a:t> të menaxhimit të lëndëve penale.</a:t>
            </a:r>
          </a:p>
        </p:txBody>
      </p:sp>
      <p:pic>
        <p:nvPicPr>
          <p:cNvPr id="2050" name="Picture 2" descr="Cybercrime@EAP III: New project on public/private cooperation">
            <a:extLst>
              <a:ext uri="{FF2B5EF4-FFF2-40B4-BE49-F238E27FC236}">
                <a16:creationId xmlns:a16="http://schemas.microsoft.com/office/drawing/2014/main" xmlns=""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727397" y="2633293"/>
            <a:ext cx="4308653" cy="28381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Cilësia e kërkesave</a:t>
            </a:r>
          </a:p>
        </p:txBody>
      </p:sp>
      <p:sp>
        <p:nvSpPr>
          <p:cNvPr id="2" name="Rectangle 1"/>
          <p:cNvSpPr/>
          <p:nvPr/>
        </p:nvSpPr>
        <p:spPr>
          <a:xfrm>
            <a:off x="152400" y="1149489"/>
            <a:ext cx="4419600" cy="4555093"/>
          </a:xfrm>
          <a:prstGeom prst="rect">
            <a:avLst/>
          </a:prstGeom>
        </p:spPr>
        <p:txBody>
          <a:bodyPr wrap="square">
            <a:spAutoFit/>
          </a:bodyPr>
          <a:lstStyle/>
          <a:p>
            <a:r>
              <a:rPr lang="sq-AL" b="1">
                <a:latin typeface="Verdana" panose="020B0604030504040204" pitchFamily="34" charset="0"/>
                <a:ea typeface="Verdana" panose="020B0604030504040204" pitchFamily="34" charset="0"/>
                <a:cs typeface="Verdana" panose="020B0604030504040204" pitchFamily="34" charset="0"/>
              </a:rPr>
              <a:t>Përmirësimi cilësisë së kërkesave të NJN-së:</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a:t>Aktivitete për ndërtimin e kapaciteteve me fokus në aftësitë kompakte dhe informuese të shkrimit;</a:t>
            </a:r>
          </a:p>
          <a:p>
            <a:pPr marL="342900" indent="-342900">
              <a:spcBef>
                <a:spcPts val="600"/>
              </a:spcBef>
              <a:spcAft>
                <a:spcPts val="0"/>
              </a:spcAft>
              <a:buFont typeface="Wingdings" pitchFamily="2" charset="2"/>
              <a:buChar char="Ø"/>
            </a:pPr>
            <a:r>
              <a:rPr lang="sq-AL"/>
              <a:t>Reduktimi i kërkesave </a:t>
            </a:r>
            <a:r>
              <a:rPr lang="sq-AL" i="1"/>
              <a:t>de minimis</a:t>
            </a:r>
            <a:r>
              <a:rPr lang="sq-AL"/>
              <a:t>; </a:t>
            </a:r>
          </a:p>
          <a:p>
            <a:pPr marL="342900" indent="-342900">
              <a:spcBef>
                <a:spcPts val="600"/>
              </a:spcBef>
              <a:spcAft>
                <a:spcPts val="0"/>
              </a:spcAft>
              <a:buFont typeface="Wingdings" pitchFamily="2" charset="2"/>
              <a:buChar char="Ø"/>
            </a:pPr>
            <a:r>
              <a:rPr lang="sq-AL"/>
              <a:t>Përdorimi i shablloneve standarde dhe doracakëve për standardin e pranueshëm për kërkesat e ndihmës juridike të ndërsjellë;  </a:t>
            </a:r>
          </a:p>
          <a:p>
            <a:pPr marL="342900" indent="-342900">
              <a:spcBef>
                <a:spcPts val="600"/>
              </a:spcBef>
              <a:spcAft>
                <a:spcPts val="0"/>
              </a:spcAft>
              <a:buFont typeface="Wingdings" pitchFamily="2" charset="2"/>
              <a:buChar char="Ø"/>
            </a:pPr>
            <a:r>
              <a:rPr lang="sq-AL"/>
              <a:t>Bashkëpunimi gjyqësor i drejtpërdrejtë: raportimi i centralizuar, ndjekja periodike dhe konsultimi nga autoritetet qendrore.</a:t>
            </a:r>
          </a:p>
        </p:txBody>
      </p:sp>
      <p:pic>
        <p:nvPicPr>
          <p:cNvPr id="4098" name="Picture 2" descr="Brainstorming on the review of the judicial training courses on cybercrime">
            <a:extLst>
              <a:ext uri="{FF2B5EF4-FFF2-40B4-BE49-F238E27FC236}">
                <a16:creationId xmlns:a16="http://schemas.microsoft.com/office/drawing/2014/main" xmlns=""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Reagimi ndërkombëtar ndaj krimit kibernetik: </a:t>
            </a:r>
          </a:p>
          <a:p>
            <a:pPr algn="r"/>
            <a:r>
              <a:rPr lang="sq-AL" sz="3200" b="1"/>
              <a:t>shembull specifik për vendin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pestë</a:t>
            </a:r>
          </a:p>
          <a:p>
            <a:endParaRPr lang="en-GB" sz="3200" b="1" dirty="0">
              <a:ea typeface="ＭＳ Ｐゴシック" charset="0"/>
            </a:endParaRPr>
          </a:p>
          <a:p>
            <a:pPr algn="ctr"/>
            <a:r>
              <a:rPr lang="sq-AL" sz="3200" b="1"/>
              <a:t>Përmbledhje</a:t>
            </a:r>
          </a:p>
          <a:p>
            <a:pPr algn="ctr" eaLnBrk="1" hangingPunct="1">
              <a:lnSpc>
                <a:spcPct val="80000"/>
              </a:lnSpc>
            </a:pPr>
            <a:endParaRPr lang="en-GB" sz="3200" b="1" dirty="0"/>
          </a:p>
        </p:txBody>
      </p:sp>
    </p:spTree>
    <p:extLst>
      <p:ext uri="{BB962C8B-B14F-4D97-AF65-F5344CB8AC3E}">
        <p14:creationId xmlns:p14="http://schemas.microsoft.com/office/powerpoint/2010/main" xmlns=""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945467"/>
            <a:ext cx="4209709" cy="4878259"/>
          </a:xfrm>
          <a:prstGeom prst="rect">
            <a:avLst/>
          </a:prstGeom>
        </p:spPr>
        <p:txBody>
          <a:bodyPr wrap="square">
            <a:spAutoFit/>
          </a:bodyPr>
          <a:lstStyle/>
          <a:p>
            <a:pPr marL="342900" lvl="2" indent="-342900" algn="just">
              <a:buFont typeface="Wingdings" pitchFamily="2" charset="2"/>
              <a:buChar char="ü"/>
            </a:pPr>
            <a:r>
              <a:rPr lang="sq-AL" sz="2100" i="1"/>
              <a:t>marrja e informacioneve dhe njohurive shtesë në lidhje me Organizatat dhe Rrjetet Ndërkombëtare për organizimin, konfigurimin dhe kompetencat e krimit kibernetik</a:t>
            </a:r>
          </a:p>
          <a:p>
            <a:pPr marL="342900" lvl="2" indent="-342900" algn="just">
              <a:buFont typeface="Wingdings" pitchFamily="2" charset="2"/>
              <a:buChar char="ü"/>
            </a:pPr>
            <a:r>
              <a:rPr lang="sq-AL" sz="2100" i="1"/>
              <a:t>analizimi dhe të kuptuarit në mënyrë plotësuese i zbatimit të Konventës së Krimit Kibernetik të Këshillit të Evropës, neni 35</a:t>
            </a:r>
          </a:p>
          <a:p>
            <a:pPr marL="342900" lvl="2" indent="-342900" algn="just">
              <a:buFont typeface="Wingdings" pitchFamily="2" charset="2"/>
              <a:buChar char="ü"/>
            </a:pPr>
            <a:r>
              <a:rPr lang="sq-AL" sz="2000" i="1"/>
              <a:t>rritja e vetëdijesimit në lidhje me disa nga zgjidhjet e ndërtimit të kapaciteteve për përmirësimin e bashkëpunimit ndërkombëtar</a:t>
            </a:r>
          </a:p>
        </p:txBody>
      </p:sp>
      <p:pic>
        <p:nvPicPr>
          <p:cNvPr id="6" name="Picture 5" descr="A picture containing drawing, food&#10;&#10;Description automatically generated">
            <a:extLst>
              <a:ext uri="{FF2B5EF4-FFF2-40B4-BE49-F238E27FC236}">
                <a16:creationId xmlns:a16="http://schemas.microsoft.com/office/drawing/2014/main" xmlns=""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xmlns=""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marL="0" indent="0" algn="ctr">
              <a:buFont typeface="Arial" charset="0"/>
              <a:buNone/>
              <a:defRPr/>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Ndihma juridike e ndërsjellë zyrtare dhe joformale në çështjet penale</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Zyrtare:</a:t>
            </a:r>
          </a:p>
          <a:p>
            <a:pPr marL="342900" indent="-342900">
              <a:spcAft>
                <a:spcPts val="0"/>
              </a:spcAft>
              <a:buFont typeface="Wingdings" pitchFamily="2" charset="2"/>
              <a:buChar char="Ø"/>
            </a:pPr>
            <a:endParaRPr lang="en-GB" sz="1400" b="1" dirty="0"/>
          </a:p>
          <a:p>
            <a:pPr marL="342900" indent="-342900" algn="just">
              <a:buFont typeface="Arial" panose="020B0604020202020204" pitchFamily="34" charset="0"/>
              <a:buChar char="•"/>
            </a:pPr>
            <a:r>
              <a:rPr lang="sq-AL" sz="2100" b="1" dirty="0">
                <a:cs typeface="Arial" panose="020B0604020202020204" pitchFamily="34" charset="0"/>
              </a:rPr>
              <a:t>Ndihma juridike e ndërsjellë (NJN)</a:t>
            </a:r>
            <a:r>
              <a:rPr lang="sq-AL" sz="2100" dirty="0">
                <a:cs typeface="Arial" panose="020B0604020202020204" pitchFamily="34" charset="0"/>
              </a:rPr>
              <a:t>, e njohur ndonjëherë si ‘asistencë gjyqësore’ </a:t>
            </a:r>
            <a:r>
              <a:rPr lang="sq-AL" sz="2100" b="1" dirty="0">
                <a:cs typeface="Arial" panose="020B0604020202020204" pitchFamily="34" charset="0"/>
              </a:rPr>
              <a:t>është mënyra zyrtare në të cilën shtetet kërkojnë dhe ofrojnë ndihmë</a:t>
            </a:r>
            <a:r>
              <a:rPr lang="sq-AL" sz="2100" dirty="0">
                <a:cs typeface="Arial" panose="020B0604020202020204" pitchFamily="34" charset="0"/>
              </a:rPr>
              <a:t> në marrjen e provave të vendosura në një shtet për të ndihmuar në hetimet penale ose procedurat në një shtet tjetër</a:t>
            </a: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sq-AL" sz="2100" dirty="0">
                <a:cs typeface="Arial" panose="020B0604020202020204" pitchFamily="34" charset="0"/>
              </a:rPr>
              <a:t>shteti që bën kërkesën zakonisht referohet si '</a:t>
            </a:r>
            <a:r>
              <a:rPr lang="sq-AL" sz="2100" b="1" dirty="0">
                <a:cs typeface="Arial" panose="020B0604020202020204" pitchFamily="34" charset="0"/>
              </a:rPr>
              <a:t>shteti kërkues</a:t>
            </a:r>
            <a:r>
              <a:rPr lang="sq-AL" sz="2100" dirty="0">
                <a:cs typeface="Arial" panose="020B0604020202020204" pitchFamily="34" charset="0"/>
              </a:rPr>
              <a:t>', ndërsa shteti ndaj të cilit është bërë kërkesa është '</a:t>
            </a:r>
            <a:r>
              <a:rPr lang="sq-AL" sz="2100" b="1" dirty="0">
                <a:cs typeface="Arial" panose="020B0604020202020204" pitchFamily="34" charset="0"/>
              </a:rPr>
              <a:t>shteti që pranon kërkesën</a:t>
            </a:r>
            <a:r>
              <a:rPr lang="sq-AL" sz="2100" dirty="0">
                <a:cs typeface="Arial" panose="020B0604020202020204" pitchFamily="34" charset="0"/>
              </a:rPr>
              <a:t>'. </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9" y="1589882"/>
            <a:ext cx="4072084" cy="1546577"/>
          </a:xfrm>
          <a:prstGeom prst="rect">
            <a:avLst/>
          </a:prstGeom>
        </p:spPr>
        <p:txBody>
          <a:bodyPr wrap="square">
            <a:spAutoFit/>
          </a:bodyPr>
          <a:lstStyle/>
          <a:p>
            <a:pPr marL="342900" indent="-342900">
              <a:lnSpc>
                <a:spcPct val="90000"/>
              </a:lnSpc>
              <a:buFont typeface="Arial" panose="020B0604020202020204" pitchFamily="34" charset="0"/>
              <a:buChar char="•"/>
            </a:pPr>
            <a:r>
              <a:rPr lang="sq-AL" sz="2100" b="1" dirty="0">
                <a:cs typeface="Arial" panose="020B0604020202020204" pitchFamily="34" charset="0"/>
              </a:rPr>
              <a:t>Ndihma juridike e ndërsjellë është krijuar për mbledhjen e provave, jo të inteligjencës ose informacioneve të tjera.</a:t>
            </a:r>
          </a:p>
        </p:txBody>
      </p:sp>
      <p:pic>
        <p:nvPicPr>
          <p:cNvPr id="2050" name="Picture 2" descr="Formal Service Letter Request Sample - Formal letter samples and templates">
            <a:hlinkClick r:id="rId4"/>
            <a:extLst>
              <a:ext uri="{FF2B5EF4-FFF2-40B4-BE49-F238E27FC236}">
                <a16:creationId xmlns:a16="http://schemas.microsoft.com/office/drawing/2014/main" xmlns=""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Joformale:</a:t>
            </a:r>
          </a:p>
          <a:p>
            <a:pPr marL="342900" indent="-342900">
              <a:spcAft>
                <a:spcPts val="0"/>
              </a:spcAft>
              <a:buFont typeface="Wingdings" pitchFamily="2" charset="2"/>
              <a:buChar char="Ø"/>
            </a:pPr>
            <a:endParaRPr lang="en-GB" sz="1400" b="1" dirty="0"/>
          </a:p>
          <a:p>
            <a:pPr marL="342900" indent="-342900" algn="just">
              <a:buFont typeface="Arial" panose="020B0604020202020204" pitchFamily="34" charset="0"/>
              <a:buChar char="•"/>
            </a:pPr>
            <a:r>
              <a:rPr lang="sq-AL" sz="2100" b="1" dirty="0">
                <a:cs typeface="Arial" panose="020B0604020202020204" pitchFamily="34" charset="0"/>
              </a:rPr>
              <a:t>Ndihma administrative nganjëherë quhet 'ndihmë jo formale'</a:t>
            </a:r>
          </a:p>
          <a:p>
            <a:pPr marL="342900" indent="-342900" algn="just">
              <a:buFont typeface="Arial" panose="020B0604020202020204" pitchFamily="34" charset="0"/>
              <a:buChar char="•"/>
            </a:pPr>
            <a:r>
              <a:rPr lang="sq-AL" sz="2100" b="1" dirty="0">
                <a:cs typeface="Arial" panose="020B0604020202020204" pitchFamily="34" charset="0"/>
              </a:rPr>
              <a:t>nuk përfshin lëshimin e letrës zyrtare</a:t>
            </a:r>
            <a:r>
              <a:rPr lang="sq-AL" sz="2100" dirty="0">
                <a:cs typeface="Arial" panose="020B0604020202020204" pitchFamily="34" charset="0"/>
              </a:rPr>
              <a:t> të kërkesës që përbën bazën e një kërkese për ndihmë juridike të ndërsjellë</a:t>
            </a:r>
          </a:p>
          <a:p>
            <a:pPr marL="342900" indent="-342900" algn="just">
              <a:buFont typeface="Arial" panose="020B0604020202020204" pitchFamily="34" charset="0"/>
              <a:buChar char="•"/>
            </a:pPr>
            <a:r>
              <a:rPr lang="sq-AL" sz="2100" dirty="0">
                <a:cs typeface="Arial" panose="020B0604020202020204" pitchFamily="34" charset="0"/>
              </a:rPr>
              <a:t>gjithashtu për t'u përdorur kur bëhen kërkesa për mbledhjen e provave në një shtet </a:t>
            </a:r>
            <a:r>
              <a:rPr lang="sq-AL" sz="2100" b="1" dirty="0">
                <a:cs typeface="Arial" panose="020B0604020202020204" pitchFamily="34" charset="0"/>
              </a:rPr>
              <a:t>ku nuk kërkohet kompetencë detyruese</a:t>
            </a:r>
          </a:p>
          <a:p>
            <a:pPr marL="342900" indent="-342900" algn="just">
              <a:buFont typeface="Arial" panose="020B0604020202020204" pitchFamily="34" charset="0"/>
              <a:buChar char="•"/>
            </a:pPr>
            <a:r>
              <a:rPr lang="sq-AL" sz="2100" b="1" dirty="0">
                <a:cs typeface="Arial" panose="020B0604020202020204" pitchFamily="34" charset="0"/>
              </a:rPr>
              <a:t>ndihmon autoritetet në të dy shtetet për të ndërtuar rrjete dhe kontakte</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9" y="1112961"/>
            <a:ext cx="4072084" cy="2354491"/>
          </a:xfrm>
          <a:prstGeom prst="rect">
            <a:avLst/>
          </a:prstGeom>
        </p:spPr>
        <p:txBody>
          <a:bodyPr wrap="square">
            <a:spAutoFit/>
          </a:bodyPr>
          <a:lstStyle/>
          <a:p>
            <a:pPr marL="342900" indent="-342900" algn="just">
              <a:buFont typeface="Arial" panose="020B0604020202020204" pitchFamily="34" charset="0"/>
              <a:buChar char="•"/>
            </a:pPr>
            <a:r>
              <a:rPr lang="sq-AL" sz="2100">
                <a:cs typeface="Arial" panose="020B0604020202020204" pitchFamily="34" charset="0"/>
              </a:rPr>
              <a:t>qasja joformale duhet të jetë hapi i parë në </a:t>
            </a:r>
            <a:r>
              <a:rPr lang="sq-AL" sz="2100" b="1">
                <a:cs typeface="Arial" panose="020B0604020202020204" pitchFamily="34" charset="0"/>
              </a:rPr>
              <a:t>çdo kërkesë dëshmuese të kompleksitetit në çdo rast, edhe kur është gjithmonë qëllimi për të lëshuar një kërkesë zyrtare</a:t>
            </a:r>
          </a:p>
        </p:txBody>
      </p:sp>
      <p:pic>
        <p:nvPicPr>
          <p:cNvPr id="6" name="Picture 2" descr="What Is an Informal Interview and How to Approach It">
            <a:hlinkClick r:id="rId4"/>
            <a:extLst>
              <a:ext uri="{FF2B5EF4-FFF2-40B4-BE49-F238E27FC236}">
                <a16:creationId xmlns:a16="http://schemas.microsoft.com/office/drawing/2014/main" xmlns=""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Shembuj të NJN-së zyrtare:</a:t>
            </a:r>
          </a:p>
          <a:p>
            <a:pPr marL="342900" indent="-342900">
              <a:spcAft>
                <a:spcPts val="0"/>
              </a:spcAft>
              <a:buFont typeface="Wingdings" pitchFamily="2" charset="2"/>
              <a:buChar char="Ø"/>
            </a:pPr>
            <a:endParaRPr lang="en-GB" sz="1400" b="1" dirty="0"/>
          </a:p>
          <a:p>
            <a:pPr marL="342900" indent="-342900" algn="just">
              <a:buFont typeface="Arial" panose="020B0604020202020204" pitchFamily="34" charset="0"/>
              <a:buChar char="•"/>
            </a:pPr>
            <a:r>
              <a:rPr lang="sq-AL" sz="2100" b="1" dirty="0">
                <a:cs typeface="Arial" panose="020B0604020202020204" pitchFamily="34" charset="0"/>
              </a:rPr>
              <a:t>Marrja e deklaratës </a:t>
            </a:r>
            <a:r>
              <a:rPr lang="sq-AL" sz="2100" dirty="0">
                <a:cs typeface="Arial" panose="020B0604020202020204" pitchFamily="34" charset="0"/>
              </a:rPr>
              <a:t>nga një dëshmitar jo vullnetar</a:t>
            </a:r>
          </a:p>
          <a:p>
            <a:pPr marL="342900" indent="-342900" algn="just">
              <a:buFont typeface="Arial" panose="020B0604020202020204" pitchFamily="34" charset="0"/>
              <a:buChar char="•"/>
            </a:pPr>
            <a:r>
              <a:rPr lang="sq-AL" sz="2100" b="1" dirty="0">
                <a:cs typeface="Arial" panose="020B0604020202020204" pitchFamily="34" charset="0"/>
              </a:rPr>
              <a:t>Kërkesa për </a:t>
            </a:r>
            <a:r>
              <a:rPr lang="sq-AL" sz="2100" b="1" dirty="0" err="1">
                <a:cs typeface="Arial" panose="020B0604020202020204" pitchFamily="34" charset="0"/>
              </a:rPr>
              <a:t>intervistim</a:t>
            </a:r>
            <a:r>
              <a:rPr lang="sq-AL" sz="2100" b="1" dirty="0">
                <a:cs typeface="Arial" panose="020B0604020202020204" pitchFamily="34" charset="0"/>
              </a:rPr>
              <a:t> </a:t>
            </a:r>
            <a:r>
              <a:rPr lang="sq-AL" sz="2100" dirty="0">
                <a:cs typeface="Arial" panose="020B0604020202020204" pitchFamily="34" charset="0"/>
              </a:rPr>
              <a:t>të një personi si i dyshuar,</a:t>
            </a:r>
          </a:p>
          <a:p>
            <a:pPr marL="342900" indent="-342900" algn="just">
              <a:buFont typeface="Arial" panose="020B0604020202020204" pitchFamily="34" charset="0"/>
              <a:buChar char="•"/>
            </a:pPr>
            <a:r>
              <a:rPr lang="sq-AL" sz="2100" b="1" dirty="0">
                <a:cs typeface="Arial" panose="020B0604020202020204" pitchFamily="34" charset="0"/>
              </a:rPr>
              <a:t>Marrja e informacioneve të llogarisë </a:t>
            </a:r>
            <a:r>
              <a:rPr lang="sq-AL" sz="2100" dirty="0">
                <a:cs typeface="Arial" panose="020B0604020202020204" pitchFamily="34" charset="0"/>
              </a:rPr>
              <a:t>dhe dëshmisë dokumentare nga bankat dhe institucionet financiare,</a:t>
            </a:r>
          </a:p>
          <a:p>
            <a:pPr marL="342900" indent="-342900" algn="just">
              <a:buFont typeface="Arial" panose="020B0604020202020204" pitchFamily="34" charset="0"/>
              <a:buChar char="•"/>
            </a:pPr>
            <a:r>
              <a:rPr lang="sq-AL" sz="2100" b="1" dirty="0">
                <a:cs typeface="Arial" panose="020B0604020202020204" pitchFamily="34" charset="0"/>
              </a:rPr>
              <a:t>Kërkesat për kontroll dhe sekuestrim</a:t>
            </a:r>
          </a:p>
          <a:p>
            <a:pPr marL="342900" indent="-342900" algn="just">
              <a:buFont typeface="Arial" panose="020B0604020202020204" pitchFamily="34" charset="0"/>
              <a:buChar char="•"/>
            </a:pPr>
            <a:r>
              <a:rPr lang="sq-AL" sz="2100" b="1" dirty="0">
                <a:cs typeface="Arial" panose="020B0604020202020204" pitchFamily="34" charset="0"/>
              </a:rPr>
              <a:t>Shënime nga interneti </a:t>
            </a:r>
            <a:r>
              <a:rPr lang="sq-AL" sz="2100" dirty="0">
                <a:cs typeface="Arial" panose="020B0604020202020204" pitchFamily="34" charset="0"/>
              </a:rPr>
              <a:t>dhe përmbajtje nga </a:t>
            </a:r>
            <a:r>
              <a:rPr lang="sq-AL" sz="2100" dirty="0" err="1">
                <a:cs typeface="Arial" panose="020B0604020202020204" pitchFamily="34" charset="0"/>
              </a:rPr>
              <a:t>emailat</a:t>
            </a:r>
            <a:endParaRPr lang="sq-AL" sz="21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Transferimi i personave me pëlqim në paraburgim</a:t>
            </a:r>
            <a:r>
              <a:rPr lang="sq-AL" sz="2100" dirty="0">
                <a:cs typeface="Arial" panose="020B0604020202020204" pitchFamily="34" charset="0"/>
              </a:rPr>
              <a:t> në mënyrë që të jepet dëshmia</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sq-AL" sz="2100" b="1">
                <a:cs typeface="Arial" panose="020B0604020202020204" pitchFamily="34" charset="0"/>
              </a:rPr>
              <a:t>Shënim: Një kërkesë e ndihmës juridike të ndërsjellë  nuk mund të bëhet për arrestimin e një të arratisuri. Një kërkesë e tillë është rreptësisht në domenin e ekstradimit</a:t>
            </a:r>
          </a:p>
        </p:txBody>
      </p:sp>
      <p:pic>
        <p:nvPicPr>
          <p:cNvPr id="2050" name="Picture 2" descr="Formal Service Letter Request Sample - Formal letter samples and templates">
            <a:hlinkClick r:id="rId4"/>
            <a:extLst>
              <a:ext uri="{FF2B5EF4-FFF2-40B4-BE49-F238E27FC236}">
                <a16:creationId xmlns:a16="http://schemas.microsoft.com/office/drawing/2014/main" xmlns=""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55903" y="867297"/>
            <a:ext cx="4572000" cy="5770811"/>
          </a:xfrm>
          <a:prstGeom prst="rect">
            <a:avLst/>
          </a:prstGeom>
        </p:spPr>
        <p:txBody>
          <a:bodyPr>
            <a:spAutoFit/>
          </a:bodyPr>
          <a:lstStyle/>
          <a:p>
            <a:pPr marL="342900" indent="-342900">
              <a:spcAft>
                <a:spcPts val="0"/>
              </a:spcAft>
              <a:buFont typeface="Wingdings" pitchFamily="2" charset="2"/>
              <a:buChar char="Ø"/>
            </a:pPr>
            <a:r>
              <a:rPr lang="sq-AL" sz="2200" b="1" dirty="0">
                <a:cs typeface="Arial" panose="020B0604020202020204" pitchFamily="34" charset="0"/>
              </a:rPr>
              <a:t>Shembuj të asistencës joformale:</a:t>
            </a:r>
          </a:p>
          <a:p>
            <a:pPr marL="342900" indent="-342900">
              <a:spcAft>
                <a:spcPts val="0"/>
              </a:spcAft>
              <a:buFont typeface="Wingdings" pitchFamily="2" charset="2"/>
              <a:buChar char="Ø"/>
            </a:pPr>
            <a:endParaRPr lang="en-GB" sz="1000" b="1"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marrja e të dhënave publike</a:t>
            </a:r>
            <a:r>
              <a:rPr lang="sq-AL" sz="2100" dirty="0">
                <a:cs typeface="Arial" panose="020B0604020202020204" pitchFamily="34" charset="0"/>
              </a:rPr>
              <a:t>, të tilla si dokumentet e regjistrit të tokës dhe letrat në lidhje me regjistrimin e ndërmarrjeve - mund të jenë edhe në dispozicion si material në burim të hapur</a:t>
            </a:r>
          </a:p>
          <a:p>
            <a:pPr marL="342900" indent="-342900" algn="just">
              <a:buFont typeface="Arial" panose="020B0604020202020204" pitchFamily="34" charset="0"/>
              <a:buChar char="•"/>
            </a:pPr>
            <a:endParaRPr lang="en-GB" sz="11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dëshmitarët e mundshëm</a:t>
            </a:r>
            <a:r>
              <a:rPr lang="sq-AL" sz="2100" dirty="0">
                <a:cs typeface="Arial" panose="020B0604020202020204" pitchFamily="34" charset="0"/>
              </a:rPr>
              <a:t> mund të kontaktohen për të parë nëse ata janë të gatshëm të ndihmojnë autoritetet e vendit kërkues vullnetarisht</a:t>
            </a:r>
          </a:p>
          <a:p>
            <a:pPr marL="342900" indent="-342900" algn="just">
              <a:buFont typeface="Arial" panose="020B0604020202020204" pitchFamily="34" charset="0"/>
              <a:buChar char="•"/>
            </a:pPr>
            <a:endParaRPr lang="en-GB" sz="9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deklarata e dëshmitarit</a:t>
            </a:r>
            <a:r>
              <a:rPr lang="sq-AL" sz="2100" dirty="0">
                <a:cs typeface="Arial" panose="020B0604020202020204" pitchFamily="34" charset="0"/>
              </a:rPr>
              <a:t> mund të merret nga një dëshmitar vullnetar përmes një kërkese administrative</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112961"/>
            <a:ext cx="4199699" cy="2354491"/>
          </a:xfrm>
          <a:prstGeom prst="rect">
            <a:avLst/>
          </a:prstGeom>
        </p:spPr>
        <p:txBody>
          <a:bodyPr wrap="square">
            <a:spAutoFit/>
          </a:bodyPr>
          <a:lstStyle/>
          <a:p>
            <a:pPr marL="342900" indent="-342900" algn="just">
              <a:buFont typeface="Arial" panose="020B0604020202020204" pitchFamily="34" charset="0"/>
              <a:buChar char="•"/>
            </a:pPr>
            <a:r>
              <a:rPr lang="sq-AL" sz="2100" b="1">
                <a:cs typeface="Arial" panose="020B0604020202020204" pitchFamily="34" charset="0"/>
              </a:rPr>
              <a:t>marrja e listave të dënimeve të mëparshme </a:t>
            </a: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sq-AL" sz="2100" b="1">
                <a:cs typeface="Arial" panose="020B0604020202020204" pitchFamily="34" charset="0"/>
              </a:rPr>
              <a:t>të dhënat bazike të abonuesit</a:t>
            </a:r>
            <a:r>
              <a:rPr lang="sq-AL" sz="2100">
                <a:cs typeface="Arial" panose="020B0604020202020204" pitchFamily="34" charset="0"/>
              </a:rPr>
              <a:t> nga komunikuesit dhe ofruesit e shërbimeve që nuk kërkojnë urdhër gjykate</a:t>
            </a:r>
          </a:p>
        </p:txBody>
      </p:sp>
      <p:pic>
        <p:nvPicPr>
          <p:cNvPr id="6" name="Picture 2" descr="What Is an Informal Interview and How to Approach It">
            <a:hlinkClick r:id="rId4"/>
            <a:extLst>
              <a:ext uri="{FF2B5EF4-FFF2-40B4-BE49-F238E27FC236}">
                <a16:creationId xmlns:a16="http://schemas.microsoft.com/office/drawing/2014/main" xmlns=""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55903" y="802118"/>
            <a:ext cx="4572000" cy="5955476"/>
          </a:xfrm>
          <a:prstGeom prst="rect">
            <a:avLst/>
          </a:prstGeom>
        </p:spPr>
        <p:txBody>
          <a:bodyPr>
            <a:spAutoFit/>
          </a:bodyPr>
          <a:lstStyle/>
          <a:p>
            <a:pPr marL="342900" indent="-342900">
              <a:spcAft>
                <a:spcPts val="0"/>
              </a:spcAft>
              <a:buFont typeface="Wingdings" pitchFamily="2" charset="2"/>
              <a:buChar char="Ø"/>
            </a:pPr>
            <a:r>
              <a:rPr lang="sq-AL" sz="2100" b="1" dirty="0">
                <a:cs typeface="Arial" panose="020B0604020202020204" pitchFamily="34" charset="0"/>
              </a:rPr>
              <a:t>Joformale </a:t>
            </a:r>
            <a:r>
              <a:rPr lang="sq-AL" sz="2100" b="1" dirty="0">
                <a:solidFill>
                  <a:srgbClr val="FF0000"/>
                </a:solidFill>
                <a:cs typeface="Arial" panose="020B0604020202020204" pitchFamily="34" charset="0"/>
              </a:rPr>
              <a:t>NUK DO TË THOTË </a:t>
            </a:r>
            <a:r>
              <a:rPr lang="sq-AL" sz="2100" b="1" dirty="0">
                <a:cs typeface="Arial" panose="020B0604020202020204" pitchFamily="34" charset="0"/>
              </a:rPr>
              <a:t>e papranueshme:</a:t>
            </a:r>
          </a:p>
          <a:p>
            <a:pPr marL="342900" indent="-342900">
              <a:spcAft>
                <a:spcPts val="0"/>
              </a:spcAft>
              <a:buFont typeface="Wingdings" pitchFamily="2" charset="2"/>
              <a:buChar char="Ø"/>
            </a:pPr>
            <a:endParaRPr lang="en-GB" sz="1000" b="1"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megjithëse mënyra për të bërë kërkesën është administrative ose joformale, </a:t>
            </a:r>
            <a:r>
              <a:rPr lang="sq-AL" sz="2100" b="1" i="0" u="none" strike="noStrike" baseline="0" dirty="0">
                <a:cs typeface="Arial" panose="020B0604020202020204" pitchFamily="34" charset="0"/>
              </a:rPr>
              <a:t>materiali që mund të kërkohet është provues dhe në formë të pranueshme</a:t>
            </a:r>
          </a:p>
          <a:p>
            <a:pPr marL="342900" indent="-342900" algn="just">
              <a:buFont typeface="Arial" panose="020B0604020202020204" pitchFamily="34" charset="0"/>
              <a:buChar char="•"/>
            </a:pPr>
            <a:endParaRPr lang="en-GB" sz="1050" b="1" i="0" u="none" strike="noStrike" baseline="0"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fjala ‘joformale’ nuk po përdoret në lidhje me vetë produktin, </a:t>
            </a:r>
            <a:r>
              <a:rPr lang="sq-AL" sz="2100" b="1" i="0" u="none" strike="noStrike" baseline="0" dirty="0">
                <a:cs typeface="Arial" panose="020B0604020202020204" pitchFamily="34" charset="0"/>
              </a:rPr>
              <a:t>por për mënyrën në të cilën bëhet kërkesa dhe rrugën me të cilën komunikohet</a:t>
            </a:r>
          </a:p>
          <a:p>
            <a:pPr marL="342900" indent="-342900" algn="just">
              <a:buFont typeface="Arial" panose="020B0604020202020204" pitchFamily="34" charset="0"/>
              <a:buChar char="•"/>
            </a:pPr>
            <a:endParaRPr lang="en-GB" sz="1050" b="1" i="0" u="none" strike="noStrike" baseline="0"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arsyetimi është që </a:t>
            </a:r>
            <a:r>
              <a:rPr lang="sq-AL" sz="2100" b="1" i="0" u="none" strike="noStrike" baseline="0" dirty="0">
                <a:cs typeface="Arial" panose="020B0604020202020204" pitchFamily="34" charset="0"/>
              </a:rPr>
              <a:t>të shmangen vonesat</a:t>
            </a:r>
            <a:r>
              <a:rPr lang="sq-AL" sz="2100" i="0" u="none" strike="noStrike" baseline="0" dirty="0">
                <a:cs typeface="Arial" panose="020B0604020202020204" pitchFamily="34" charset="0"/>
              </a:rPr>
              <a:t> shumë shpesh të qenësishme në procedurën zyrtare të NJN-së</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766220"/>
            <a:ext cx="4166678" cy="1384995"/>
          </a:xfrm>
          <a:prstGeom prst="rect">
            <a:avLst/>
          </a:prstGeom>
        </p:spPr>
        <p:txBody>
          <a:bodyPr wrap="square">
            <a:spAutoFit/>
          </a:bodyPr>
          <a:lstStyle/>
          <a:p>
            <a:pPr marL="342900" indent="-342900" algn="just">
              <a:buFont typeface="Arial" panose="020B0604020202020204" pitchFamily="34" charset="0"/>
              <a:buChar char="•"/>
            </a:pPr>
            <a:r>
              <a:rPr lang="sq-AL" sz="2100" b="1" i="0" u="none" strike="noStrike" baseline="0">
                <a:cs typeface="Arial" panose="020B0604020202020204" pitchFamily="34" charset="0"/>
              </a:rPr>
              <a:t>rregulli i artë duhet të jetë</a:t>
            </a:r>
            <a:r>
              <a:rPr lang="sq-AL" sz="2100" b="1" i="0" u="none" strike="noStrike" baseline="0">
                <a:solidFill>
                  <a:srgbClr val="FF0000"/>
                </a:solidFill>
                <a:cs typeface="Arial" panose="020B0604020202020204" pitchFamily="34" charset="0"/>
              </a:rPr>
              <a:t>: sigurimi që çdo kërkesë administrative joformale të bëhet dhe ekzekutohet në mënyrë të ligjshme</a:t>
            </a:r>
          </a:p>
        </p:txBody>
      </p:sp>
      <p:pic>
        <p:nvPicPr>
          <p:cNvPr id="1028" name="Picture 4" descr="Rules">
            <a:hlinkClick r:id="rId4"/>
            <a:extLst>
              <a:ext uri="{FF2B5EF4-FFF2-40B4-BE49-F238E27FC236}">
                <a16:creationId xmlns:a16="http://schemas.microsoft.com/office/drawing/2014/main" xmlns=""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18544</TotalTime>
  <Words>4862</Words>
  <Application>Microsoft Office PowerPoint</Application>
  <PresentationFormat>On-screen Show (4:3)</PresentationFormat>
  <Paragraphs>543</Paragraphs>
  <Slides>40</Slides>
  <Notes>34</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358</cp:revision>
  <dcterms:created xsi:type="dcterms:W3CDTF">2012-01-25T15:22:10Z</dcterms:created>
  <dcterms:modified xsi:type="dcterms:W3CDTF">2021-04-27T20:45:23Z</dcterms:modified>
</cp:coreProperties>
</file>